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4" r:id="rId3"/>
  </p:sldMasterIdLst>
  <p:notesMasterIdLst>
    <p:notesMasterId r:id="rId50"/>
  </p:notesMasterIdLst>
  <p:handoutMasterIdLst>
    <p:handoutMasterId r:id="rId51"/>
  </p:handoutMasterIdLst>
  <p:sldIdLst>
    <p:sldId id="257" r:id="rId4"/>
    <p:sldId id="302" r:id="rId5"/>
    <p:sldId id="261" r:id="rId6"/>
    <p:sldId id="264" r:id="rId7"/>
    <p:sldId id="262" r:id="rId8"/>
    <p:sldId id="266" r:id="rId9"/>
    <p:sldId id="265" r:id="rId10"/>
    <p:sldId id="267" r:id="rId11"/>
    <p:sldId id="263" r:id="rId12"/>
    <p:sldId id="287" r:id="rId13"/>
    <p:sldId id="272" r:id="rId14"/>
    <p:sldId id="273" r:id="rId15"/>
    <p:sldId id="274" r:id="rId16"/>
    <p:sldId id="275" r:id="rId17"/>
    <p:sldId id="276" r:id="rId18"/>
    <p:sldId id="284" r:id="rId19"/>
    <p:sldId id="285" r:id="rId20"/>
    <p:sldId id="286" r:id="rId21"/>
    <p:sldId id="278" r:id="rId22"/>
    <p:sldId id="280" r:id="rId23"/>
    <p:sldId id="281" r:id="rId24"/>
    <p:sldId id="282" r:id="rId25"/>
    <p:sldId id="283" r:id="rId26"/>
    <p:sldId id="289" r:id="rId27"/>
    <p:sldId id="288" r:id="rId28"/>
    <p:sldId id="314" r:id="rId29"/>
    <p:sldId id="315" r:id="rId30"/>
    <p:sldId id="326" r:id="rId31"/>
    <p:sldId id="327" r:id="rId32"/>
    <p:sldId id="328" r:id="rId33"/>
    <p:sldId id="329" r:id="rId34"/>
    <p:sldId id="316" r:id="rId35"/>
    <p:sldId id="332" r:id="rId36"/>
    <p:sldId id="317" r:id="rId37"/>
    <p:sldId id="330" r:id="rId38"/>
    <p:sldId id="331" r:id="rId39"/>
    <p:sldId id="313" r:id="rId40"/>
    <p:sldId id="318" r:id="rId41"/>
    <p:sldId id="312" r:id="rId42"/>
    <p:sldId id="321" r:id="rId43"/>
    <p:sldId id="320" r:id="rId44"/>
    <p:sldId id="322" r:id="rId45"/>
    <p:sldId id="311" r:id="rId46"/>
    <p:sldId id="323" r:id="rId47"/>
    <p:sldId id="324" r:id="rId48"/>
    <p:sldId id="325" r:id="rId49"/>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448" userDrawn="1">
          <p15:clr>
            <a:srgbClr val="A4A3A4"/>
          </p15:clr>
        </p15:guide>
        <p15:guide id="3" pos="3268" userDrawn="1">
          <p15:clr>
            <a:srgbClr val="A4A3A4"/>
          </p15:clr>
        </p15:guide>
        <p15:guide id="4" orient="horz" pos="2548" userDrawn="1">
          <p15:clr>
            <a:srgbClr val="A4A3A4"/>
          </p15:clr>
        </p15:guide>
        <p15:guide id="5" orient="horz" pos="2648" userDrawn="1">
          <p15:clr>
            <a:srgbClr val="A4A3A4"/>
          </p15:clr>
        </p15:guide>
        <p15:guide id="6" orient="horz" pos="2748" userDrawn="1">
          <p15:clr>
            <a:srgbClr val="A4A3A4"/>
          </p15:clr>
        </p15:guide>
        <p15:guide id="7" pos="33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7DF89"/>
    <a:srgbClr val="AAE59F"/>
    <a:srgbClr val="47AC47"/>
    <a:srgbClr val="C8C949"/>
    <a:srgbClr val="428CBF"/>
    <a:srgbClr val="F47070"/>
    <a:srgbClr val="F24F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59" autoAdjust="0"/>
    <p:restoredTop sz="85793" autoAdjust="0"/>
  </p:normalViewPr>
  <p:slideViewPr>
    <p:cSldViewPr snapToGrid="0">
      <p:cViewPr varScale="1">
        <p:scale>
          <a:sx n="53" d="100"/>
          <a:sy n="53" d="100"/>
        </p:scale>
        <p:origin x="228" y="36"/>
      </p:cViewPr>
      <p:guideLst>
        <p:guide pos="3168"/>
        <p:guide orient="horz" pos="2448"/>
        <p:guide pos="3268"/>
        <p:guide orient="horz" pos="2548"/>
        <p:guide orient="horz" pos="2648"/>
        <p:guide orient="horz" pos="2748"/>
        <p:guide pos="3368"/>
      </p:guideLst>
    </p:cSldViewPr>
  </p:slideViewPr>
  <p:outlineViewPr>
    <p:cViewPr>
      <p:scale>
        <a:sx n="33" d="100"/>
        <a:sy n="33" d="100"/>
      </p:scale>
      <p:origin x="0" y="-4776"/>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4" d="100"/>
          <a:sy n="84" d="100"/>
        </p:scale>
        <p:origin x="2706"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handoutMaster" Target="handoutMasters/handoutMaster1.xml"/><Relationship Id="rId3" Type="http://schemas.openxmlformats.org/officeDocument/2006/relationships/slideMaster" Target="slideMasters/slideMaster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D369C1-29A8-4F7D-8EC3-0E26ED6EA1A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D86E3ECF-9478-4EE1-9BD2-9B1EDF04D866}">
      <dgm:prSet phldrT="[Texto]"/>
      <dgm:spPr/>
      <dgm:t>
        <a:bodyPr/>
        <a:lstStyle/>
        <a:p>
          <a:r>
            <a:rPr lang="es-ES" dirty="0"/>
            <a:t>Datos</a:t>
          </a:r>
        </a:p>
      </dgm:t>
    </dgm:pt>
    <dgm:pt modelId="{E20283F8-EEB2-4814-B06A-CE36446B1936}" type="parTrans" cxnId="{0B50D3A9-7C0B-4160-A57C-CB2A3EB29245}">
      <dgm:prSet/>
      <dgm:spPr/>
      <dgm:t>
        <a:bodyPr/>
        <a:lstStyle/>
        <a:p>
          <a:endParaRPr lang="es-ES"/>
        </a:p>
      </dgm:t>
    </dgm:pt>
    <dgm:pt modelId="{C9D27C7D-3003-4D2E-B882-D6CFD6533BEB}" type="sibTrans" cxnId="{0B50D3A9-7C0B-4160-A57C-CB2A3EB29245}">
      <dgm:prSet/>
      <dgm:spPr/>
      <dgm:t>
        <a:bodyPr/>
        <a:lstStyle/>
        <a:p>
          <a:endParaRPr lang="es-ES"/>
        </a:p>
      </dgm:t>
    </dgm:pt>
    <dgm:pt modelId="{1FCA613D-0472-4F1D-BE02-9631FE8540E2}">
      <dgm:prSet phldrT="[Texto]"/>
      <dgm:spPr/>
      <dgm:t>
        <a:bodyPr/>
        <a:lstStyle/>
        <a:p>
          <a:r>
            <a:rPr lang="es-PY" dirty="0"/>
            <a:t>"valor 5.000" es sólo un dato,</a:t>
          </a:r>
          <a:endParaRPr lang="es-ES" dirty="0"/>
        </a:p>
      </dgm:t>
    </dgm:pt>
    <dgm:pt modelId="{8510C44B-E9F1-4154-A646-1A5DD59C6D44}" type="parTrans" cxnId="{5A544237-AA33-4770-AB64-25EB9D53AFB8}">
      <dgm:prSet/>
      <dgm:spPr/>
      <dgm:t>
        <a:bodyPr/>
        <a:lstStyle/>
        <a:p>
          <a:endParaRPr lang="es-ES"/>
        </a:p>
      </dgm:t>
    </dgm:pt>
    <dgm:pt modelId="{237CCF47-D82C-427D-8F2B-56C3F2B0D03D}" type="sibTrans" cxnId="{5A544237-AA33-4770-AB64-25EB9D53AFB8}">
      <dgm:prSet/>
      <dgm:spPr/>
      <dgm:t>
        <a:bodyPr/>
        <a:lstStyle/>
        <a:p>
          <a:endParaRPr lang="es-ES"/>
        </a:p>
      </dgm:t>
    </dgm:pt>
    <dgm:pt modelId="{E2DF5159-4B8B-46BB-8725-A5B664D5D12C}">
      <dgm:prSet phldrT="[Texto]"/>
      <dgm:spPr/>
      <dgm:t>
        <a:bodyPr/>
        <a:lstStyle/>
        <a:p>
          <a:r>
            <a:rPr lang="es-ES" dirty="0"/>
            <a:t>Información</a:t>
          </a:r>
        </a:p>
      </dgm:t>
    </dgm:pt>
    <dgm:pt modelId="{9DA63A4B-E273-490D-96F3-58A4D2A1E75B}" type="parTrans" cxnId="{48147DCA-2578-43F8-A5C5-59D99C7CE248}">
      <dgm:prSet/>
      <dgm:spPr/>
      <dgm:t>
        <a:bodyPr/>
        <a:lstStyle/>
        <a:p>
          <a:endParaRPr lang="es-ES"/>
        </a:p>
      </dgm:t>
    </dgm:pt>
    <dgm:pt modelId="{3FAC2887-02CA-45E0-A9C5-2900FDAADEDB}" type="sibTrans" cxnId="{48147DCA-2578-43F8-A5C5-59D99C7CE248}">
      <dgm:prSet/>
      <dgm:spPr/>
      <dgm:t>
        <a:bodyPr/>
        <a:lstStyle/>
        <a:p>
          <a:endParaRPr lang="es-ES"/>
        </a:p>
      </dgm:t>
    </dgm:pt>
    <dgm:pt modelId="{2450E779-8EB1-4D2C-A2F5-7FFC3843EF55}">
      <dgm:prSet phldrT="[Texto]"/>
      <dgm:spPr/>
      <dgm:t>
        <a:bodyPr/>
        <a:lstStyle/>
        <a:p>
          <a:r>
            <a:rPr lang="es-PY" dirty="0"/>
            <a:t>y cuando lo contextualizamos y decimos que son "5.000 dólares vendidos durante un mes" lo hemos transformado en información,</a:t>
          </a:r>
          <a:endParaRPr lang="es-ES" dirty="0"/>
        </a:p>
      </dgm:t>
    </dgm:pt>
    <dgm:pt modelId="{22C804D1-1DDD-4BC6-B8B3-802204E8CDB1}" type="parTrans" cxnId="{8EB6F2DE-C6B1-4815-9C59-AE5B29C20FE6}">
      <dgm:prSet/>
      <dgm:spPr/>
      <dgm:t>
        <a:bodyPr/>
        <a:lstStyle/>
        <a:p>
          <a:endParaRPr lang="es-ES"/>
        </a:p>
      </dgm:t>
    </dgm:pt>
    <dgm:pt modelId="{1B54B555-558D-4BD3-BF79-11253F228ED5}" type="sibTrans" cxnId="{8EB6F2DE-C6B1-4815-9C59-AE5B29C20FE6}">
      <dgm:prSet/>
      <dgm:spPr/>
      <dgm:t>
        <a:bodyPr/>
        <a:lstStyle/>
        <a:p>
          <a:endParaRPr lang="es-ES"/>
        </a:p>
      </dgm:t>
    </dgm:pt>
    <dgm:pt modelId="{847D68D5-9F77-431F-AD98-4CD749CD7C20}">
      <dgm:prSet phldrT="[Texto]"/>
      <dgm:spPr/>
      <dgm:t>
        <a:bodyPr/>
        <a:lstStyle/>
        <a:p>
          <a:r>
            <a:rPr lang="es-ES" dirty="0"/>
            <a:t>Conocimiento</a:t>
          </a:r>
        </a:p>
      </dgm:t>
    </dgm:pt>
    <dgm:pt modelId="{79F1991B-904B-4A43-813B-76413EA20D6F}" type="parTrans" cxnId="{95DC24CB-DC05-4122-B5E5-B00869FE6E98}">
      <dgm:prSet/>
      <dgm:spPr/>
      <dgm:t>
        <a:bodyPr/>
        <a:lstStyle/>
        <a:p>
          <a:endParaRPr lang="es-ES"/>
        </a:p>
      </dgm:t>
    </dgm:pt>
    <dgm:pt modelId="{DB917304-BA17-48B3-BA0C-3380C652B8F4}" type="sibTrans" cxnId="{95DC24CB-DC05-4122-B5E5-B00869FE6E98}">
      <dgm:prSet/>
      <dgm:spPr/>
      <dgm:t>
        <a:bodyPr/>
        <a:lstStyle/>
        <a:p>
          <a:endParaRPr lang="es-ES"/>
        </a:p>
      </dgm:t>
    </dgm:pt>
    <dgm:pt modelId="{0785D1D1-7032-4126-9182-A8C46D3838AF}">
      <dgm:prSet phldrT="[Texto]"/>
      <dgm:spPr/>
      <dgm:t>
        <a:bodyPr/>
        <a:lstStyle/>
        <a:p>
          <a:r>
            <a:rPr lang="es-PY"/>
            <a:t>y se convierte finalmente en conocimiento cuando lo comparamos con los meses anteriores, y con la evolución de otros productos y mercados, y nos sirve para mejorar nuestro negocio de alguna manera</a:t>
          </a:r>
          <a:endParaRPr lang="es-ES" dirty="0"/>
        </a:p>
      </dgm:t>
    </dgm:pt>
    <dgm:pt modelId="{CCFD7171-A9DF-49C8-A157-3CB726C885B1}" type="parTrans" cxnId="{5B0F15CA-F5D3-4F4C-96F6-61CF01C1C6A8}">
      <dgm:prSet/>
      <dgm:spPr/>
      <dgm:t>
        <a:bodyPr/>
        <a:lstStyle/>
        <a:p>
          <a:endParaRPr lang="es-ES"/>
        </a:p>
      </dgm:t>
    </dgm:pt>
    <dgm:pt modelId="{1973F364-A9E7-4B4A-AADF-CE9219D404EB}" type="sibTrans" cxnId="{5B0F15CA-F5D3-4F4C-96F6-61CF01C1C6A8}">
      <dgm:prSet/>
      <dgm:spPr/>
      <dgm:t>
        <a:bodyPr/>
        <a:lstStyle/>
        <a:p>
          <a:endParaRPr lang="es-ES"/>
        </a:p>
      </dgm:t>
    </dgm:pt>
    <dgm:pt modelId="{37400DB4-8D1F-4E2D-B054-2AF5FC6DF87E}" type="pres">
      <dgm:prSet presAssocID="{43D369C1-29A8-4F7D-8EC3-0E26ED6EA1A8}" presName="linear" presStyleCnt="0">
        <dgm:presLayoutVars>
          <dgm:dir/>
          <dgm:animLvl val="lvl"/>
          <dgm:resizeHandles val="exact"/>
        </dgm:presLayoutVars>
      </dgm:prSet>
      <dgm:spPr/>
    </dgm:pt>
    <dgm:pt modelId="{16AA4B98-166B-4F26-889B-43CC118D1D03}" type="pres">
      <dgm:prSet presAssocID="{D86E3ECF-9478-4EE1-9BD2-9B1EDF04D866}" presName="parentLin" presStyleCnt="0"/>
      <dgm:spPr/>
    </dgm:pt>
    <dgm:pt modelId="{3FA9C1A0-F5CE-4742-B7CB-8D234AF53138}" type="pres">
      <dgm:prSet presAssocID="{D86E3ECF-9478-4EE1-9BD2-9B1EDF04D866}" presName="parentLeftMargin" presStyleLbl="node1" presStyleIdx="0" presStyleCnt="3"/>
      <dgm:spPr/>
    </dgm:pt>
    <dgm:pt modelId="{59F019A5-E8C3-499C-9C55-CB315931A305}" type="pres">
      <dgm:prSet presAssocID="{D86E3ECF-9478-4EE1-9BD2-9B1EDF04D866}" presName="parentText" presStyleLbl="node1" presStyleIdx="0" presStyleCnt="3">
        <dgm:presLayoutVars>
          <dgm:chMax val="0"/>
          <dgm:bulletEnabled val="1"/>
        </dgm:presLayoutVars>
      </dgm:prSet>
      <dgm:spPr/>
    </dgm:pt>
    <dgm:pt modelId="{3063765B-F711-4925-9BBC-D348AA497143}" type="pres">
      <dgm:prSet presAssocID="{D86E3ECF-9478-4EE1-9BD2-9B1EDF04D866}" presName="negativeSpace" presStyleCnt="0"/>
      <dgm:spPr/>
    </dgm:pt>
    <dgm:pt modelId="{82ED1BBE-059C-4FBA-BF0C-0DAFE925F992}" type="pres">
      <dgm:prSet presAssocID="{D86E3ECF-9478-4EE1-9BD2-9B1EDF04D866}" presName="childText" presStyleLbl="conFgAcc1" presStyleIdx="0" presStyleCnt="3">
        <dgm:presLayoutVars>
          <dgm:bulletEnabled val="1"/>
        </dgm:presLayoutVars>
      </dgm:prSet>
      <dgm:spPr/>
    </dgm:pt>
    <dgm:pt modelId="{EC1992EB-0AD3-4DB0-B99A-7E4406CE48FE}" type="pres">
      <dgm:prSet presAssocID="{C9D27C7D-3003-4D2E-B882-D6CFD6533BEB}" presName="spaceBetweenRectangles" presStyleCnt="0"/>
      <dgm:spPr/>
    </dgm:pt>
    <dgm:pt modelId="{F2C71012-FE43-46A1-9653-817864CE1B32}" type="pres">
      <dgm:prSet presAssocID="{E2DF5159-4B8B-46BB-8725-A5B664D5D12C}" presName="parentLin" presStyleCnt="0"/>
      <dgm:spPr/>
    </dgm:pt>
    <dgm:pt modelId="{8B286B1C-ADBE-4A60-A30D-67921D54F4D0}" type="pres">
      <dgm:prSet presAssocID="{E2DF5159-4B8B-46BB-8725-A5B664D5D12C}" presName="parentLeftMargin" presStyleLbl="node1" presStyleIdx="0" presStyleCnt="3"/>
      <dgm:spPr/>
    </dgm:pt>
    <dgm:pt modelId="{85C5226E-5170-4D97-B493-700EC7F9387C}" type="pres">
      <dgm:prSet presAssocID="{E2DF5159-4B8B-46BB-8725-A5B664D5D12C}" presName="parentText" presStyleLbl="node1" presStyleIdx="1" presStyleCnt="3">
        <dgm:presLayoutVars>
          <dgm:chMax val="0"/>
          <dgm:bulletEnabled val="1"/>
        </dgm:presLayoutVars>
      </dgm:prSet>
      <dgm:spPr/>
    </dgm:pt>
    <dgm:pt modelId="{EAF10D82-DD8F-4A37-B226-61104C4896C4}" type="pres">
      <dgm:prSet presAssocID="{E2DF5159-4B8B-46BB-8725-A5B664D5D12C}" presName="negativeSpace" presStyleCnt="0"/>
      <dgm:spPr/>
    </dgm:pt>
    <dgm:pt modelId="{021396E4-7AED-41BB-8FA7-7CFE3413689F}" type="pres">
      <dgm:prSet presAssocID="{E2DF5159-4B8B-46BB-8725-A5B664D5D12C}" presName="childText" presStyleLbl="conFgAcc1" presStyleIdx="1" presStyleCnt="3">
        <dgm:presLayoutVars>
          <dgm:bulletEnabled val="1"/>
        </dgm:presLayoutVars>
      </dgm:prSet>
      <dgm:spPr/>
    </dgm:pt>
    <dgm:pt modelId="{1CB3194D-2FA1-4891-8778-201634D4E996}" type="pres">
      <dgm:prSet presAssocID="{3FAC2887-02CA-45E0-A9C5-2900FDAADEDB}" presName="spaceBetweenRectangles" presStyleCnt="0"/>
      <dgm:spPr/>
    </dgm:pt>
    <dgm:pt modelId="{FA141B4E-3743-4D0B-AD81-D8959FDD7B99}" type="pres">
      <dgm:prSet presAssocID="{847D68D5-9F77-431F-AD98-4CD749CD7C20}" presName="parentLin" presStyleCnt="0"/>
      <dgm:spPr/>
    </dgm:pt>
    <dgm:pt modelId="{16D35977-3F8B-4EB6-ADF5-ACEBD15EF186}" type="pres">
      <dgm:prSet presAssocID="{847D68D5-9F77-431F-AD98-4CD749CD7C20}" presName="parentLeftMargin" presStyleLbl="node1" presStyleIdx="1" presStyleCnt="3"/>
      <dgm:spPr/>
    </dgm:pt>
    <dgm:pt modelId="{179905F1-795B-4FFE-BF60-E0EBFC4AB4D5}" type="pres">
      <dgm:prSet presAssocID="{847D68D5-9F77-431F-AD98-4CD749CD7C20}" presName="parentText" presStyleLbl="node1" presStyleIdx="2" presStyleCnt="3">
        <dgm:presLayoutVars>
          <dgm:chMax val="0"/>
          <dgm:bulletEnabled val="1"/>
        </dgm:presLayoutVars>
      </dgm:prSet>
      <dgm:spPr/>
    </dgm:pt>
    <dgm:pt modelId="{2C99DA57-B0B1-4D5D-B760-7BE40A1E9C34}" type="pres">
      <dgm:prSet presAssocID="{847D68D5-9F77-431F-AD98-4CD749CD7C20}" presName="negativeSpace" presStyleCnt="0"/>
      <dgm:spPr/>
    </dgm:pt>
    <dgm:pt modelId="{74D1A822-25B5-45B9-A662-4C0BCC9B3DB3}" type="pres">
      <dgm:prSet presAssocID="{847D68D5-9F77-431F-AD98-4CD749CD7C20}" presName="childText" presStyleLbl="conFgAcc1" presStyleIdx="2" presStyleCnt="3">
        <dgm:presLayoutVars>
          <dgm:bulletEnabled val="1"/>
        </dgm:presLayoutVars>
      </dgm:prSet>
      <dgm:spPr/>
    </dgm:pt>
  </dgm:ptLst>
  <dgm:cxnLst>
    <dgm:cxn modelId="{9846A33C-C00C-46CD-8D46-AF433BD00594}" type="presOf" srcId="{D86E3ECF-9478-4EE1-9BD2-9B1EDF04D866}" destId="{59F019A5-E8C3-499C-9C55-CB315931A305}" srcOrd="1" destOrd="0" presId="urn:microsoft.com/office/officeart/2005/8/layout/list1"/>
    <dgm:cxn modelId="{B962DC45-E088-44D4-ACEC-D344CA3F2C04}" type="presOf" srcId="{0785D1D1-7032-4126-9182-A8C46D3838AF}" destId="{74D1A822-25B5-45B9-A662-4C0BCC9B3DB3}" srcOrd="0" destOrd="0" presId="urn:microsoft.com/office/officeart/2005/8/layout/list1"/>
    <dgm:cxn modelId="{81C9FD32-841E-408F-92A9-051097FC5C32}" type="presOf" srcId="{847D68D5-9F77-431F-AD98-4CD749CD7C20}" destId="{179905F1-795B-4FFE-BF60-E0EBFC4AB4D5}" srcOrd="1" destOrd="0" presId="urn:microsoft.com/office/officeart/2005/8/layout/list1"/>
    <dgm:cxn modelId="{B57D45BD-3C0D-413E-A954-6EB73B65CF95}" type="presOf" srcId="{D86E3ECF-9478-4EE1-9BD2-9B1EDF04D866}" destId="{3FA9C1A0-F5CE-4742-B7CB-8D234AF53138}" srcOrd="0" destOrd="0" presId="urn:microsoft.com/office/officeart/2005/8/layout/list1"/>
    <dgm:cxn modelId="{5B0F15CA-F5D3-4F4C-96F6-61CF01C1C6A8}" srcId="{847D68D5-9F77-431F-AD98-4CD749CD7C20}" destId="{0785D1D1-7032-4126-9182-A8C46D3838AF}" srcOrd="0" destOrd="0" parTransId="{CCFD7171-A9DF-49C8-A157-3CB726C885B1}" sibTransId="{1973F364-A9E7-4B4A-AADF-CE9219D404EB}"/>
    <dgm:cxn modelId="{5A544237-AA33-4770-AB64-25EB9D53AFB8}" srcId="{D86E3ECF-9478-4EE1-9BD2-9B1EDF04D866}" destId="{1FCA613D-0472-4F1D-BE02-9631FE8540E2}" srcOrd="0" destOrd="0" parTransId="{8510C44B-E9F1-4154-A646-1A5DD59C6D44}" sibTransId="{237CCF47-D82C-427D-8F2B-56C3F2B0D03D}"/>
    <dgm:cxn modelId="{48147DCA-2578-43F8-A5C5-59D99C7CE248}" srcId="{43D369C1-29A8-4F7D-8EC3-0E26ED6EA1A8}" destId="{E2DF5159-4B8B-46BB-8725-A5B664D5D12C}" srcOrd="1" destOrd="0" parTransId="{9DA63A4B-E273-490D-96F3-58A4D2A1E75B}" sibTransId="{3FAC2887-02CA-45E0-A9C5-2900FDAADEDB}"/>
    <dgm:cxn modelId="{2EA2CEBF-8104-4402-A834-AD5AF0F36751}" type="presOf" srcId="{847D68D5-9F77-431F-AD98-4CD749CD7C20}" destId="{16D35977-3F8B-4EB6-ADF5-ACEBD15EF186}" srcOrd="0" destOrd="0" presId="urn:microsoft.com/office/officeart/2005/8/layout/list1"/>
    <dgm:cxn modelId="{8EB6F2DE-C6B1-4815-9C59-AE5B29C20FE6}" srcId="{E2DF5159-4B8B-46BB-8725-A5B664D5D12C}" destId="{2450E779-8EB1-4D2C-A2F5-7FFC3843EF55}" srcOrd="0" destOrd="0" parTransId="{22C804D1-1DDD-4BC6-B8B3-802204E8CDB1}" sibTransId="{1B54B555-558D-4BD3-BF79-11253F228ED5}"/>
    <dgm:cxn modelId="{254E03B6-24B0-40D0-97BE-AD087B543F7E}" type="presOf" srcId="{1FCA613D-0472-4F1D-BE02-9631FE8540E2}" destId="{82ED1BBE-059C-4FBA-BF0C-0DAFE925F992}" srcOrd="0" destOrd="0" presId="urn:microsoft.com/office/officeart/2005/8/layout/list1"/>
    <dgm:cxn modelId="{22EC5523-FBC2-4425-BAC0-BFA342623115}" type="presOf" srcId="{43D369C1-29A8-4F7D-8EC3-0E26ED6EA1A8}" destId="{37400DB4-8D1F-4E2D-B054-2AF5FC6DF87E}" srcOrd="0" destOrd="0" presId="urn:microsoft.com/office/officeart/2005/8/layout/list1"/>
    <dgm:cxn modelId="{0B50D3A9-7C0B-4160-A57C-CB2A3EB29245}" srcId="{43D369C1-29A8-4F7D-8EC3-0E26ED6EA1A8}" destId="{D86E3ECF-9478-4EE1-9BD2-9B1EDF04D866}" srcOrd="0" destOrd="0" parTransId="{E20283F8-EEB2-4814-B06A-CE36446B1936}" sibTransId="{C9D27C7D-3003-4D2E-B882-D6CFD6533BEB}"/>
    <dgm:cxn modelId="{1DC8E9DD-8583-4CD3-92A8-9FBF75C5211E}" type="presOf" srcId="{2450E779-8EB1-4D2C-A2F5-7FFC3843EF55}" destId="{021396E4-7AED-41BB-8FA7-7CFE3413689F}" srcOrd="0" destOrd="0" presId="urn:microsoft.com/office/officeart/2005/8/layout/list1"/>
    <dgm:cxn modelId="{C8BC354E-6617-42BA-8063-4467F9C928A3}" type="presOf" srcId="{E2DF5159-4B8B-46BB-8725-A5B664D5D12C}" destId="{85C5226E-5170-4D97-B493-700EC7F9387C}" srcOrd="1" destOrd="0" presId="urn:microsoft.com/office/officeart/2005/8/layout/list1"/>
    <dgm:cxn modelId="{95DC24CB-DC05-4122-B5E5-B00869FE6E98}" srcId="{43D369C1-29A8-4F7D-8EC3-0E26ED6EA1A8}" destId="{847D68D5-9F77-431F-AD98-4CD749CD7C20}" srcOrd="2" destOrd="0" parTransId="{79F1991B-904B-4A43-813B-76413EA20D6F}" sibTransId="{DB917304-BA17-48B3-BA0C-3380C652B8F4}"/>
    <dgm:cxn modelId="{B968D7F5-AF82-4DAE-813E-361E5594FFED}" type="presOf" srcId="{E2DF5159-4B8B-46BB-8725-A5B664D5D12C}" destId="{8B286B1C-ADBE-4A60-A30D-67921D54F4D0}" srcOrd="0" destOrd="0" presId="urn:microsoft.com/office/officeart/2005/8/layout/list1"/>
    <dgm:cxn modelId="{B8077C43-232C-4D96-9BA6-0DF00E93B9B5}" type="presParOf" srcId="{37400DB4-8D1F-4E2D-B054-2AF5FC6DF87E}" destId="{16AA4B98-166B-4F26-889B-43CC118D1D03}" srcOrd="0" destOrd="0" presId="urn:microsoft.com/office/officeart/2005/8/layout/list1"/>
    <dgm:cxn modelId="{47951289-9A6E-4A38-B662-D0E76026967C}" type="presParOf" srcId="{16AA4B98-166B-4F26-889B-43CC118D1D03}" destId="{3FA9C1A0-F5CE-4742-B7CB-8D234AF53138}" srcOrd="0" destOrd="0" presId="urn:microsoft.com/office/officeart/2005/8/layout/list1"/>
    <dgm:cxn modelId="{D6A3F9C9-BB15-435A-A597-C1CC8F2ECA9F}" type="presParOf" srcId="{16AA4B98-166B-4F26-889B-43CC118D1D03}" destId="{59F019A5-E8C3-499C-9C55-CB315931A305}" srcOrd="1" destOrd="0" presId="urn:microsoft.com/office/officeart/2005/8/layout/list1"/>
    <dgm:cxn modelId="{1716D77A-3C10-489C-9055-B7BC3CF40F9D}" type="presParOf" srcId="{37400DB4-8D1F-4E2D-B054-2AF5FC6DF87E}" destId="{3063765B-F711-4925-9BBC-D348AA497143}" srcOrd="1" destOrd="0" presId="urn:microsoft.com/office/officeart/2005/8/layout/list1"/>
    <dgm:cxn modelId="{5A356FDE-41D5-49AE-BB7E-87A768E438C7}" type="presParOf" srcId="{37400DB4-8D1F-4E2D-B054-2AF5FC6DF87E}" destId="{82ED1BBE-059C-4FBA-BF0C-0DAFE925F992}" srcOrd="2" destOrd="0" presId="urn:microsoft.com/office/officeart/2005/8/layout/list1"/>
    <dgm:cxn modelId="{EE8E2DE1-2B14-4333-984C-9EDD8CE0C154}" type="presParOf" srcId="{37400DB4-8D1F-4E2D-B054-2AF5FC6DF87E}" destId="{EC1992EB-0AD3-4DB0-B99A-7E4406CE48FE}" srcOrd="3" destOrd="0" presId="urn:microsoft.com/office/officeart/2005/8/layout/list1"/>
    <dgm:cxn modelId="{093BA2B0-A046-45A0-AA72-2ABE20D66F53}" type="presParOf" srcId="{37400DB4-8D1F-4E2D-B054-2AF5FC6DF87E}" destId="{F2C71012-FE43-46A1-9653-817864CE1B32}" srcOrd="4" destOrd="0" presId="urn:microsoft.com/office/officeart/2005/8/layout/list1"/>
    <dgm:cxn modelId="{DBDA7363-B076-4885-86B9-220283E54152}" type="presParOf" srcId="{F2C71012-FE43-46A1-9653-817864CE1B32}" destId="{8B286B1C-ADBE-4A60-A30D-67921D54F4D0}" srcOrd="0" destOrd="0" presId="urn:microsoft.com/office/officeart/2005/8/layout/list1"/>
    <dgm:cxn modelId="{4A17FD83-D6B3-4CAB-BD22-19F0B9486002}" type="presParOf" srcId="{F2C71012-FE43-46A1-9653-817864CE1B32}" destId="{85C5226E-5170-4D97-B493-700EC7F9387C}" srcOrd="1" destOrd="0" presId="urn:microsoft.com/office/officeart/2005/8/layout/list1"/>
    <dgm:cxn modelId="{D5BEC264-3308-4829-8FE0-5C856BC28C0D}" type="presParOf" srcId="{37400DB4-8D1F-4E2D-B054-2AF5FC6DF87E}" destId="{EAF10D82-DD8F-4A37-B226-61104C4896C4}" srcOrd="5" destOrd="0" presId="urn:microsoft.com/office/officeart/2005/8/layout/list1"/>
    <dgm:cxn modelId="{638216AE-8F38-435F-A33F-830E75C78819}" type="presParOf" srcId="{37400DB4-8D1F-4E2D-B054-2AF5FC6DF87E}" destId="{021396E4-7AED-41BB-8FA7-7CFE3413689F}" srcOrd="6" destOrd="0" presId="urn:microsoft.com/office/officeart/2005/8/layout/list1"/>
    <dgm:cxn modelId="{EDE10319-1203-496F-82D2-B76A696D3AEB}" type="presParOf" srcId="{37400DB4-8D1F-4E2D-B054-2AF5FC6DF87E}" destId="{1CB3194D-2FA1-4891-8778-201634D4E996}" srcOrd="7" destOrd="0" presId="urn:microsoft.com/office/officeart/2005/8/layout/list1"/>
    <dgm:cxn modelId="{8ADFAC68-9001-41AE-A5C8-BE0FFBC5EE15}" type="presParOf" srcId="{37400DB4-8D1F-4E2D-B054-2AF5FC6DF87E}" destId="{FA141B4E-3743-4D0B-AD81-D8959FDD7B99}" srcOrd="8" destOrd="0" presId="urn:microsoft.com/office/officeart/2005/8/layout/list1"/>
    <dgm:cxn modelId="{44678FF6-725F-4754-9C18-568EDE191795}" type="presParOf" srcId="{FA141B4E-3743-4D0B-AD81-D8959FDD7B99}" destId="{16D35977-3F8B-4EB6-ADF5-ACEBD15EF186}" srcOrd="0" destOrd="0" presId="urn:microsoft.com/office/officeart/2005/8/layout/list1"/>
    <dgm:cxn modelId="{7135B309-2C35-49F7-BF70-C5A73971F472}" type="presParOf" srcId="{FA141B4E-3743-4D0B-AD81-D8959FDD7B99}" destId="{179905F1-795B-4FFE-BF60-E0EBFC4AB4D5}" srcOrd="1" destOrd="0" presId="urn:microsoft.com/office/officeart/2005/8/layout/list1"/>
    <dgm:cxn modelId="{6A71EC3B-A6FE-4838-8993-BF1C008EF7B8}" type="presParOf" srcId="{37400DB4-8D1F-4E2D-B054-2AF5FC6DF87E}" destId="{2C99DA57-B0B1-4D5D-B760-7BE40A1E9C34}" srcOrd="9" destOrd="0" presId="urn:microsoft.com/office/officeart/2005/8/layout/list1"/>
    <dgm:cxn modelId="{C03EFB9A-D665-4992-A142-1E3867D9AD9C}" type="presParOf" srcId="{37400DB4-8D1F-4E2D-B054-2AF5FC6DF87E}" destId="{74D1A822-25B5-45B9-A662-4C0BCC9B3DB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D1286F-F8ED-4919-91EB-E64230891A0C}" type="doc">
      <dgm:prSet loTypeId="urn:microsoft.com/office/officeart/2005/8/layout/process1" loCatId="process" qsTypeId="urn:microsoft.com/office/officeart/2005/8/quickstyle/simple1" qsCatId="simple" csTypeId="urn:microsoft.com/office/officeart/2005/8/colors/accent1_2" csCatId="accent1" phldr="1"/>
      <dgm:spPr/>
    </dgm:pt>
    <dgm:pt modelId="{D8D96607-0D92-42BD-879A-6F589F5F18BF}">
      <dgm:prSet phldrT="[Texto]"/>
      <dgm:spPr/>
      <dgm:t>
        <a:bodyPr/>
        <a:lstStyle/>
        <a:p>
          <a:r>
            <a:rPr lang="es-ES" dirty="0"/>
            <a:t>Extraer</a:t>
          </a:r>
        </a:p>
      </dgm:t>
    </dgm:pt>
    <dgm:pt modelId="{41DE330A-65AA-43A1-A66F-AC6A24BC93B1}" type="parTrans" cxnId="{A83D5A10-F55A-45E1-899E-C1B4FF3F22BE}">
      <dgm:prSet/>
      <dgm:spPr/>
      <dgm:t>
        <a:bodyPr/>
        <a:lstStyle/>
        <a:p>
          <a:endParaRPr lang="es-ES"/>
        </a:p>
      </dgm:t>
    </dgm:pt>
    <dgm:pt modelId="{A4845601-C23F-4F35-9B84-51E8750CC0EB}" type="sibTrans" cxnId="{A83D5A10-F55A-45E1-899E-C1B4FF3F22BE}">
      <dgm:prSet/>
      <dgm:spPr/>
      <dgm:t>
        <a:bodyPr/>
        <a:lstStyle/>
        <a:p>
          <a:endParaRPr lang="es-ES"/>
        </a:p>
      </dgm:t>
    </dgm:pt>
    <dgm:pt modelId="{AAF821B1-3D08-48EC-86E5-8F81F19C9EB5}">
      <dgm:prSet phldrT="[Texto]"/>
      <dgm:spPr/>
      <dgm:t>
        <a:bodyPr/>
        <a:lstStyle/>
        <a:p>
          <a:r>
            <a:rPr lang="es-ES" dirty="0"/>
            <a:t>Transformar</a:t>
          </a:r>
        </a:p>
      </dgm:t>
    </dgm:pt>
    <dgm:pt modelId="{058B0B7F-B603-47B9-B0D5-E0A440BFF3FD}" type="parTrans" cxnId="{966E9C05-9727-4FA3-8171-63B5D3E97F80}">
      <dgm:prSet/>
      <dgm:spPr/>
      <dgm:t>
        <a:bodyPr/>
        <a:lstStyle/>
        <a:p>
          <a:endParaRPr lang="es-ES"/>
        </a:p>
      </dgm:t>
    </dgm:pt>
    <dgm:pt modelId="{72CB5334-7C82-4917-B459-2A6ECCEE0451}" type="sibTrans" cxnId="{966E9C05-9727-4FA3-8171-63B5D3E97F80}">
      <dgm:prSet/>
      <dgm:spPr/>
      <dgm:t>
        <a:bodyPr/>
        <a:lstStyle/>
        <a:p>
          <a:endParaRPr lang="es-ES"/>
        </a:p>
      </dgm:t>
    </dgm:pt>
    <dgm:pt modelId="{72C28C91-91C6-422E-9D41-A8ABB3A7C334}">
      <dgm:prSet phldrT="[Texto]"/>
      <dgm:spPr/>
      <dgm:t>
        <a:bodyPr/>
        <a:lstStyle/>
        <a:p>
          <a:r>
            <a:rPr lang="es-ES" dirty="0"/>
            <a:t>Cargar</a:t>
          </a:r>
        </a:p>
      </dgm:t>
    </dgm:pt>
    <dgm:pt modelId="{43273F8C-8B3E-4877-AEC1-D6FF8C421703}" type="parTrans" cxnId="{12D79146-13D6-4E36-9292-4A6CCBA4B17F}">
      <dgm:prSet/>
      <dgm:spPr/>
      <dgm:t>
        <a:bodyPr/>
        <a:lstStyle/>
        <a:p>
          <a:endParaRPr lang="es-ES"/>
        </a:p>
      </dgm:t>
    </dgm:pt>
    <dgm:pt modelId="{19D86124-D568-456D-88E4-5DA05C31665E}" type="sibTrans" cxnId="{12D79146-13D6-4E36-9292-4A6CCBA4B17F}">
      <dgm:prSet/>
      <dgm:spPr/>
      <dgm:t>
        <a:bodyPr/>
        <a:lstStyle/>
        <a:p>
          <a:endParaRPr lang="es-ES"/>
        </a:p>
      </dgm:t>
    </dgm:pt>
    <dgm:pt modelId="{A700E668-DE91-423E-96FA-6B0AF8C0DFF8}" type="pres">
      <dgm:prSet presAssocID="{65D1286F-F8ED-4919-91EB-E64230891A0C}" presName="Name0" presStyleCnt="0">
        <dgm:presLayoutVars>
          <dgm:dir/>
          <dgm:resizeHandles val="exact"/>
        </dgm:presLayoutVars>
      </dgm:prSet>
      <dgm:spPr/>
    </dgm:pt>
    <dgm:pt modelId="{97F1B962-31FF-44A0-A50D-8B15BDFF8F19}" type="pres">
      <dgm:prSet presAssocID="{D8D96607-0D92-42BD-879A-6F589F5F18BF}" presName="node" presStyleLbl="node1" presStyleIdx="0" presStyleCnt="3">
        <dgm:presLayoutVars>
          <dgm:bulletEnabled val="1"/>
        </dgm:presLayoutVars>
      </dgm:prSet>
      <dgm:spPr/>
    </dgm:pt>
    <dgm:pt modelId="{D3A59047-8DB3-4E08-9374-066CECCB8226}" type="pres">
      <dgm:prSet presAssocID="{A4845601-C23F-4F35-9B84-51E8750CC0EB}" presName="sibTrans" presStyleLbl="sibTrans2D1" presStyleIdx="0" presStyleCnt="2"/>
      <dgm:spPr/>
    </dgm:pt>
    <dgm:pt modelId="{BB37BA53-410A-4591-A9BB-CBCFC9DAAAA6}" type="pres">
      <dgm:prSet presAssocID="{A4845601-C23F-4F35-9B84-51E8750CC0EB}" presName="connectorText" presStyleLbl="sibTrans2D1" presStyleIdx="0" presStyleCnt="2"/>
      <dgm:spPr/>
    </dgm:pt>
    <dgm:pt modelId="{3D7508F5-4A34-4461-9A91-5C9B75372AFE}" type="pres">
      <dgm:prSet presAssocID="{AAF821B1-3D08-48EC-86E5-8F81F19C9EB5}" presName="node" presStyleLbl="node1" presStyleIdx="1" presStyleCnt="3">
        <dgm:presLayoutVars>
          <dgm:bulletEnabled val="1"/>
        </dgm:presLayoutVars>
      </dgm:prSet>
      <dgm:spPr/>
    </dgm:pt>
    <dgm:pt modelId="{5424882F-C597-4D6F-9733-668C32E19C7B}" type="pres">
      <dgm:prSet presAssocID="{72CB5334-7C82-4917-B459-2A6ECCEE0451}" presName="sibTrans" presStyleLbl="sibTrans2D1" presStyleIdx="1" presStyleCnt="2"/>
      <dgm:spPr/>
    </dgm:pt>
    <dgm:pt modelId="{79A2D1F9-7525-4EBA-98E0-5D53DF1B567E}" type="pres">
      <dgm:prSet presAssocID="{72CB5334-7C82-4917-B459-2A6ECCEE0451}" presName="connectorText" presStyleLbl="sibTrans2D1" presStyleIdx="1" presStyleCnt="2"/>
      <dgm:spPr/>
    </dgm:pt>
    <dgm:pt modelId="{ECBA4EEF-5B7E-48A7-A1B6-B7F417D0D2BA}" type="pres">
      <dgm:prSet presAssocID="{72C28C91-91C6-422E-9D41-A8ABB3A7C334}" presName="node" presStyleLbl="node1" presStyleIdx="2" presStyleCnt="3">
        <dgm:presLayoutVars>
          <dgm:bulletEnabled val="1"/>
        </dgm:presLayoutVars>
      </dgm:prSet>
      <dgm:spPr/>
    </dgm:pt>
  </dgm:ptLst>
  <dgm:cxnLst>
    <dgm:cxn modelId="{E7B5008A-C55A-4D54-A066-9C4732A248F3}" type="presOf" srcId="{72CB5334-7C82-4917-B459-2A6ECCEE0451}" destId="{5424882F-C597-4D6F-9733-668C32E19C7B}" srcOrd="0" destOrd="0" presId="urn:microsoft.com/office/officeart/2005/8/layout/process1"/>
    <dgm:cxn modelId="{279B5A85-85D7-4797-ACCD-BCD509AB777D}" type="presOf" srcId="{72C28C91-91C6-422E-9D41-A8ABB3A7C334}" destId="{ECBA4EEF-5B7E-48A7-A1B6-B7F417D0D2BA}" srcOrd="0" destOrd="0" presId="urn:microsoft.com/office/officeart/2005/8/layout/process1"/>
    <dgm:cxn modelId="{966E9C05-9727-4FA3-8171-63B5D3E97F80}" srcId="{65D1286F-F8ED-4919-91EB-E64230891A0C}" destId="{AAF821B1-3D08-48EC-86E5-8F81F19C9EB5}" srcOrd="1" destOrd="0" parTransId="{058B0B7F-B603-47B9-B0D5-E0A440BFF3FD}" sibTransId="{72CB5334-7C82-4917-B459-2A6ECCEE0451}"/>
    <dgm:cxn modelId="{6110ED51-99AA-4332-969E-7E376A0FC443}" type="presOf" srcId="{D8D96607-0D92-42BD-879A-6F589F5F18BF}" destId="{97F1B962-31FF-44A0-A50D-8B15BDFF8F19}" srcOrd="0" destOrd="0" presId="urn:microsoft.com/office/officeart/2005/8/layout/process1"/>
    <dgm:cxn modelId="{D6B90E44-D27C-42C5-8E17-C2BBF53E8EFC}" type="presOf" srcId="{A4845601-C23F-4F35-9B84-51E8750CC0EB}" destId="{BB37BA53-410A-4591-A9BB-CBCFC9DAAAA6}" srcOrd="1" destOrd="0" presId="urn:microsoft.com/office/officeart/2005/8/layout/process1"/>
    <dgm:cxn modelId="{0396EC27-D84C-40AB-BE0C-F8475C42EA86}" type="presOf" srcId="{AAF821B1-3D08-48EC-86E5-8F81F19C9EB5}" destId="{3D7508F5-4A34-4461-9A91-5C9B75372AFE}" srcOrd="0" destOrd="0" presId="urn:microsoft.com/office/officeart/2005/8/layout/process1"/>
    <dgm:cxn modelId="{12D79146-13D6-4E36-9292-4A6CCBA4B17F}" srcId="{65D1286F-F8ED-4919-91EB-E64230891A0C}" destId="{72C28C91-91C6-422E-9D41-A8ABB3A7C334}" srcOrd="2" destOrd="0" parTransId="{43273F8C-8B3E-4877-AEC1-D6FF8C421703}" sibTransId="{19D86124-D568-456D-88E4-5DA05C31665E}"/>
    <dgm:cxn modelId="{A83D5A10-F55A-45E1-899E-C1B4FF3F22BE}" srcId="{65D1286F-F8ED-4919-91EB-E64230891A0C}" destId="{D8D96607-0D92-42BD-879A-6F589F5F18BF}" srcOrd="0" destOrd="0" parTransId="{41DE330A-65AA-43A1-A66F-AC6A24BC93B1}" sibTransId="{A4845601-C23F-4F35-9B84-51E8750CC0EB}"/>
    <dgm:cxn modelId="{4409D0E1-E87E-4ABC-A328-65E71526FE58}" type="presOf" srcId="{65D1286F-F8ED-4919-91EB-E64230891A0C}" destId="{A700E668-DE91-423E-96FA-6B0AF8C0DFF8}" srcOrd="0" destOrd="0" presId="urn:microsoft.com/office/officeart/2005/8/layout/process1"/>
    <dgm:cxn modelId="{F7384F88-B470-42F1-92A5-FE48D082EB4B}" type="presOf" srcId="{72CB5334-7C82-4917-B459-2A6ECCEE0451}" destId="{79A2D1F9-7525-4EBA-98E0-5D53DF1B567E}" srcOrd="1" destOrd="0" presId="urn:microsoft.com/office/officeart/2005/8/layout/process1"/>
    <dgm:cxn modelId="{7DD90867-1E48-472D-BE60-FC94A6E5E505}" type="presOf" srcId="{A4845601-C23F-4F35-9B84-51E8750CC0EB}" destId="{D3A59047-8DB3-4E08-9374-066CECCB8226}" srcOrd="0" destOrd="0" presId="urn:microsoft.com/office/officeart/2005/8/layout/process1"/>
    <dgm:cxn modelId="{0EEE7D73-A88D-4DC3-B7D2-FE7592D26B66}" type="presParOf" srcId="{A700E668-DE91-423E-96FA-6B0AF8C0DFF8}" destId="{97F1B962-31FF-44A0-A50D-8B15BDFF8F19}" srcOrd="0" destOrd="0" presId="urn:microsoft.com/office/officeart/2005/8/layout/process1"/>
    <dgm:cxn modelId="{51073905-AA76-4DBC-93C0-01349DB49560}" type="presParOf" srcId="{A700E668-DE91-423E-96FA-6B0AF8C0DFF8}" destId="{D3A59047-8DB3-4E08-9374-066CECCB8226}" srcOrd="1" destOrd="0" presId="urn:microsoft.com/office/officeart/2005/8/layout/process1"/>
    <dgm:cxn modelId="{E1AC8DB4-DE6E-4342-BCFC-B46ECB222362}" type="presParOf" srcId="{D3A59047-8DB3-4E08-9374-066CECCB8226}" destId="{BB37BA53-410A-4591-A9BB-CBCFC9DAAAA6}" srcOrd="0" destOrd="0" presId="urn:microsoft.com/office/officeart/2005/8/layout/process1"/>
    <dgm:cxn modelId="{66E12F53-382C-471E-A6D0-EE79BB05C7B0}" type="presParOf" srcId="{A700E668-DE91-423E-96FA-6B0AF8C0DFF8}" destId="{3D7508F5-4A34-4461-9A91-5C9B75372AFE}" srcOrd="2" destOrd="0" presId="urn:microsoft.com/office/officeart/2005/8/layout/process1"/>
    <dgm:cxn modelId="{8080DF3F-D40F-4A13-BE54-3B312CCE7E01}" type="presParOf" srcId="{A700E668-DE91-423E-96FA-6B0AF8C0DFF8}" destId="{5424882F-C597-4D6F-9733-668C32E19C7B}" srcOrd="3" destOrd="0" presId="urn:microsoft.com/office/officeart/2005/8/layout/process1"/>
    <dgm:cxn modelId="{82688864-A751-4F5A-97CC-B2C88012D142}" type="presParOf" srcId="{5424882F-C597-4D6F-9733-668C32E19C7B}" destId="{79A2D1F9-7525-4EBA-98E0-5D53DF1B567E}" srcOrd="0" destOrd="0" presId="urn:microsoft.com/office/officeart/2005/8/layout/process1"/>
    <dgm:cxn modelId="{0AA2FDEF-059F-44E1-85B1-7E2999C56F63}" type="presParOf" srcId="{A700E668-DE91-423E-96FA-6B0AF8C0DFF8}" destId="{ECBA4EEF-5B7E-48A7-A1B6-B7F417D0D2BA}"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ED1BBE-059C-4FBA-BF0C-0DAFE925F992}">
      <dsp:nvSpPr>
        <dsp:cNvPr id="0" name=""/>
        <dsp:cNvSpPr/>
      </dsp:nvSpPr>
      <dsp:spPr>
        <a:xfrm>
          <a:off x="0" y="304159"/>
          <a:ext cx="6705600" cy="7371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429" tIns="374904" rIns="520429" bIns="128016" numCol="1" spcCol="1270" anchor="t" anchorCtr="0">
          <a:noAutofit/>
        </a:bodyPr>
        <a:lstStyle/>
        <a:p>
          <a:pPr marL="171450" lvl="1" indent="-171450" algn="l" defTabSz="800100">
            <a:lnSpc>
              <a:spcPct val="90000"/>
            </a:lnSpc>
            <a:spcBef>
              <a:spcPct val="0"/>
            </a:spcBef>
            <a:spcAft>
              <a:spcPct val="15000"/>
            </a:spcAft>
            <a:buChar char="•"/>
          </a:pPr>
          <a:r>
            <a:rPr lang="es-PY" sz="1800" kern="1200" dirty="0"/>
            <a:t>"valor 5.000" es sólo un dato,</a:t>
          </a:r>
          <a:endParaRPr lang="es-ES" sz="1800" kern="1200" dirty="0"/>
        </a:p>
      </dsp:txBody>
      <dsp:txXfrm>
        <a:off x="0" y="304159"/>
        <a:ext cx="6705600" cy="737100"/>
      </dsp:txXfrm>
    </dsp:sp>
    <dsp:sp modelId="{59F019A5-E8C3-499C-9C55-CB315931A305}">
      <dsp:nvSpPr>
        <dsp:cNvPr id="0" name=""/>
        <dsp:cNvSpPr/>
      </dsp:nvSpPr>
      <dsp:spPr>
        <a:xfrm>
          <a:off x="335280" y="38479"/>
          <a:ext cx="4693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19" tIns="0" rIns="177419" bIns="0" numCol="1" spcCol="1270" anchor="ctr" anchorCtr="0">
          <a:noAutofit/>
        </a:bodyPr>
        <a:lstStyle/>
        <a:p>
          <a:pPr marL="0" lvl="0" indent="0" algn="l" defTabSz="800100">
            <a:lnSpc>
              <a:spcPct val="90000"/>
            </a:lnSpc>
            <a:spcBef>
              <a:spcPct val="0"/>
            </a:spcBef>
            <a:spcAft>
              <a:spcPct val="35000"/>
            </a:spcAft>
            <a:buNone/>
          </a:pPr>
          <a:r>
            <a:rPr lang="es-ES" sz="1800" kern="1200" dirty="0"/>
            <a:t>Datos</a:t>
          </a:r>
        </a:p>
      </dsp:txBody>
      <dsp:txXfrm>
        <a:off x="361219" y="64418"/>
        <a:ext cx="4642042" cy="479482"/>
      </dsp:txXfrm>
    </dsp:sp>
    <dsp:sp modelId="{021396E4-7AED-41BB-8FA7-7CFE3413689F}">
      <dsp:nvSpPr>
        <dsp:cNvPr id="0" name=""/>
        <dsp:cNvSpPr/>
      </dsp:nvSpPr>
      <dsp:spPr>
        <a:xfrm>
          <a:off x="0" y="1404139"/>
          <a:ext cx="6705600" cy="12190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429" tIns="374904" rIns="520429" bIns="128016" numCol="1" spcCol="1270" anchor="t" anchorCtr="0">
          <a:noAutofit/>
        </a:bodyPr>
        <a:lstStyle/>
        <a:p>
          <a:pPr marL="171450" lvl="1" indent="-171450" algn="l" defTabSz="800100">
            <a:lnSpc>
              <a:spcPct val="90000"/>
            </a:lnSpc>
            <a:spcBef>
              <a:spcPct val="0"/>
            </a:spcBef>
            <a:spcAft>
              <a:spcPct val="15000"/>
            </a:spcAft>
            <a:buChar char="•"/>
          </a:pPr>
          <a:r>
            <a:rPr lang="es-PY" sz="1800" kern="1200" dirty="0"/>
            <a:t>y cuando lo contextualizamos y decimos que son "5.000 dólares vendidos durante un mes" lo hemos transformado en información,</a:t>
          </a:r>
          <a:endParaRPr lang="es-ES" sz="1800" kern="1200" dirty="0"/>
        </a:p>
      </dsp:txBody>
      <dsp:txXfrm>
        <a:off x="0" y="1404139"/>
        <a:ext cx="6705600" cy="1219050"/>
      </dsp:txXfrm>
    </dsp:sp>
    <dsp:sp modelId="{85C5226E-5170-4D97-B493-700EC7F9387C}">
      <dsp:nvSpPr>
        <dsp:cNvPr id="0" name=""/>
        <dsp:cNvSpPr/>
      </dsp:nvSpPr>
      <dsp:spPr>
        <a:xfrm>
          <a:off x="335280" y="1138459"/>
          <a:ext cx="4693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19" tIns="0" rIns="177419" bIns="0" numCol="1" spcCol="1270" anchor="ctr" anchorCtr="0">
          <a:noAutofit/>
        </a:bodyPr>
        <a:lstStyle/>
        <a:p>
          <a:pPr marL="0" lvl="0" indent="0" algn="l" defTabSz="800100">
            <a:lnSpc>
              <a:spcPct val="90000"/>
            </a:lnSpc>
            <a:spcBef>
              <a:spcPct val="0"/>
            </a:spcBef>
            <a:spcAft>
              <a:spcPct val="35000"/>
            </a:spcAft>
            <a:buNone/>
          </a:pPr>
          <a:r>
            <a:rPr lang="es-ES" sz="1800" kern="1200" dirty="0"/>
            <a:t>Información</a:t>
          </a:r>
        </a:p>
      </dsp:txBody>
      <dsp:txXfrm>
        <a:off x="361219" y="1164398"/>
        <a:ext cx="4642042" cy="479482"/>
      </dsp:txXfrm>
    </dsp:sp>
    <dsp:sp modelId="{74D1A822-25B5-45B9-A662-4C0BCC9B3DB3}">
      <dsp:nvSpPr>
        <dsp:cNvPr id="0" name=""/>
        <dsp:cNvSpPr/>
      </dsp:nvSpPr>
      <dsp:spPr>
        <a:xfrm>
          <a:off x="0" y="2986070"/>
          <a:ext cx="6705600" cy="14458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429" tIns="374904" rIns="520429" bIns="128016" numCol="1" spcCol="1270" anchor="t" anchorCtr="0">
          <a:noAutofit/>
        </a:bodyPr>
        <a:lstStyle/>
        <a:p>
          <a:pPr marL="171450" lvl="1" indent="-171450" algn="l" defTabSz="800100">
            <a:lnSpc>
              <a:spcPct val="90000"/>
            </a:lnSpc>
            <a:spcBef>
              <a:spcPct val="0"/>
            </a:spcBef>
            <a:spcAft>
              <a:spcPct val="15000"/>
            </a:spcAft>
            <a:buChar char="•"/>
          </a:pPr>
          <a:r>
            <a:rPr lang="es-PY" sz="1800" kern="1200"/>
            <a:t>y se convierte finalmente en conocimiento cuando lo comparamos con los meses anteriores, y con la evolución de otros productos y mercados, y nos sirve para mejorar nuestro negocio de alguna manera</a:t>
          </a:r>
          <a:endParaRPr lang="es-ES" sz="1800" kern="1200" dirty="0"/>
        </a:p>
      </dsp:txBody>
      <dsp:txXfrm>
        <a:off x="0" y="2986070"/>
        <a:ext cx="6705600" cy="1445850"/>
      </dsp:txXfrm>
    </dsp:sp>
    <dsp:sp modelId="{179905F1-795B-4FFE-BF60-E0EBFC4AB4D5}">
      <dsp:nvSpPr>
        <dsp:cNvPr id="0" name=""/>
        <dsp:cNvSpPr/>
      </dsp:nvSpPr>
      <dsp:spPr>
        <a:xfrm>
          <a:off x="335280" y="2720390"/>
          <a:ext cx="4693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19" tIns="0" rIns="177419" bIns="0" numCol="1" spcCol="1270" anchor="ctr" anchorCtr="0">
          <a:noAutofit/>
        </a:bodyPr>
        <a:lstStyle/>
        <a:p>
          <a:pPr marL="0" lvl="0" indent="0" algn="l" defTabSz="800100">
            <a:lnSpc>
              <a:spcPct val="90000"/>
            </a:lnSpc>
            <a:spcBef>
              <a:spcPct val="0"/>
            </a:spcBef>
            <a:spcAft>
              <a:spcPct val="35000"/>
            </a:spcAft>
            <a:buNone/>
          </a:pPr>
          <a:r>
            <a:rPr lang="es-ES" sz="1800" kern="1200" dirty="0"/>
            <a:t>Conocimiento</a:t>
          </a:r>
        </a:p>
      </dsp:txBody>
      <dsp:txXfrm>
        <a:off x="361219" y="2746329"/>
        <a:ext cx="4642042"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F1B962-31FF-44A0-A50D-8B15BDFF8F19}">
      <dsp:nvSpPr>
        <dsp:cNvPr id="0" name=""/>
        <dsp:cNvSpPr/>
      </dsp:nvSpPr>
      <dsp:spPr>
        <a:xfrm>
          <a:off x="5893" y="1706741"/>
          <a:ext cx="1761529" cy="10569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Extraer</a:t>
          </a:r>
        </a:p>
      </dsp:txBody>
      <dsp:txXfrm>
        <a:off x="36849" y="1737697"/>
        <a:ext cx="1699617" cy="995005"/>
      </dsp:txXfrm>
    </dsp:sp>
    <dsp:sp modelId="{D3A59047-8DB3-4E08-9374-066CECCB8226}">
      <dsp:nvSpPr>
        <dsp:cNvPr id="0" name=""/>
        <dsp:cNvSpPr/>
      </dsp:nvSpPr>
      <dsp:spPr>
        <a:xfrm>
          <a:off x="1943576" y="2016770"/>
          <a:ext cx="373444" cy="4368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s-ES" sz="1900" kern="1200"/>
        </a:p>
      </dsp:txBody>
      <dsp:txXfrm>
        <a:off x="1943576" y="2104142"/>
        <a:ext cx="261411" cy="262115"/>
      </dsp:txXfrm>
    </dsp:sp>
    <dsp:sp modelId="{3D7508F5-4A34-4461-9A91-5C9B75372AFE}">
      <dsp:nvSpPr>
        <dsp:cNvPr id="0" name=""/>
        <dsp:cNvSpPr/>
      </dsp:nvSpPr>
      <dsp:spPr>
        <a:xfrm>
          <a:off x="2472035" y="1706741"/>
          <a:ext cx="1761529" cy="10569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Transformar</a:t>
          </a:r>
        </a:p>
      </dsp:txBody>
      <dsp:txXfrm>
        <a:off x="2502991" y="1737697"/>
        <a:ext cx="1699617" cy="995005"/>
      </dsp:txXfrm>
    </dsp:sp>
    <dsp:sp modelId="{5424882F-C597-4D6F-9733-668C32E19C7B}">
      <dsp:nvSpPr>
        <dsp:cNvPr id="0" name=""/>
        <dsp:cNvSpPr/>
      </dsp:nvSpPr>
      <dsp:spPr>
        <a:xfrm>
          <a:off x="4409717" y="2016770"/>
          <a:ext cx="373444" cy="4368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s-ES" sz="1900" kern="1200"/>
        </a:p>
      </dsp:txBody>
      <dsp:txXfrm>
        <a:off x="4409717" y="2104142"/>
        <a:ext cx="261411" cy="262115"/>
      </dsp:txXfrm>
    </dsp:sp>
    <dsp:sp modelId="{ECBA4EEF-5B7E-48A7-A1B6-B7F417D0D2BA}">
      <dsp:nvSpPr>
        <dsp:cNvPr id="0" name=""/>
        <dsp:cNvSpPr/>
      </dsp:nvSpPr>
      <dsp:spPr>
        <a:xfrm>
          <a:off x="4938176" y="1706741"/>
          <a:ext cx="1761529" cy="10569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Cargar</a:t>
          </a:r>
        </a:p>
      </dsp:txBody>
      <dsp:txXfrm>
        <a:off x="4969132" y="1737697"/>
        <a:ext cx="1699617" cy="99500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10/29/2016</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10/29/2016</a:t>
            </a:fld>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s.wikipedia.org/wiki/SQL"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es.wikipedia.org/wiki/Bases_de_datos" TargetMode="External"/><Relationship Id="rId5" Type="http://schemas.openxmlformats.org/officeDocument/2006/relationships/hyperlink" Target="https://es.wikipedia.org/wiki/Cubo_OLAP" TargetMode="External"/><Relationship Id="rId4" Type="http://schemas.openxmlformats.org/officeDocument/2006/relationships/hyperlink" Target="https://es.wikipedia.org/wiki/OLTP"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Spam_filter"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en.wikipedia.org/wiki/Computer_vision" TargetMode="External"/><Relationship Id="rId5" Type="http://schemas.openxmlformats.org/officeDocument/2006/relationships/hyperlink" Target="https://en.wikipedia.org/wiki/Learning_to_rank" TargetMode="External"/><Relationship Id="rId4" Type="http://schemas.openxmlformats.org/officeDocument/2006/relationships/hyperlink" Target="https://en.wikipedia.org/wiki/Optical_character_recognition"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ES" sz="1000" kern="1200" baseline="0" dirty="0">
                <a:solidFill>
                  <a:schemeClr val="tx1"/>
                </a:solidFill>
                <a:latin typeface="+mn-lt"/>
                <a:ea typeface="+mn-ea"/>
                <a:cs typeface="+mn-cs"/>
              </a:rPr>
              <a:t>Este trabajo de investigación trata de lo actualmente conocido como BI o Inteligencia de negocios y sus implementaciones en el mundo real, en este caso aplicado a la ANDE, con el objetivo de obtener información de utilidad.</a:t>
            </a:r>
          </a:p>
          <a:p>
            <a:pPr rtl="0"/>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Este trabajo de investigación trata de las tecnologías y componentes de BI(Inteligencia de Negocios) y sus aplicaciones fuera del contexto académico, por lo cual expondremos un caso práctico empleado a informaciones obtenidas de la Administración Nacional de Electricidad - ANDE y nuestro objetivo es obtener información de calidad a partir los datos de esta institución.</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Comenzaremos por dar una introducción de lo que es BI para luego hablar un poco de sus beneficios potenciales, componentes y tecnologías.</a:t>
            </a:r>
            <a:endParaRPr lang="es-PY" sz="1000" kern="1200" baseline="0" dirty="0">
              <a:solidFill>
                <a:schemeClr val="tx1"/>
              </a:solidFill>
              <a:latin typeface="+mn-lt"/>
              <a:ea typeface="+mn-ea"/>
              <a:cs typeface="+mn-cs"/>
            </a:endParaRPr>
          </a:p>
          <a:p>
            <a:r>
              <a:rPr lang="es-PY" sz="1000" dirty="0"/>
              <a:t>BI</a:t>
            </a:r>
            <a:r>
              <a:rPr lang="es-PY" sz="1000" baseline="0" dirty="0"/>
              <a:t> es un concepto que podríamos definir como la habilidad para transformar datos en información e información en conocimiento.</a:t>
            </a:r>
          </a:p>
          <a:p>
            <a:endParaRPr lang="es-PY" sz="1000" baseline="0" dirty="0"/>
          </a:p>
          <a:p>
            <a:pPr rtl="0"/>
            <a:r>
              <a:rPr lang="es-ES" sz="1000" kern="1200" baseline="0" dirty="0">
                <a:solidFill>
                  <a:schemeClr val="tx1"/>
                </a:solidFill>
                <a:latin typeface="+mn-lt"/>
                <a:ea typeface="+mn-ea"/>
                <a:cs typeface="+mn-cs"/>
              </a:rPr>
              <a:t>Hablaremos sobre Data Discovery y Análisis de Datos, luego un poco sobre el </a:t>
            </a:r>
            <a:r>
              <a:rPr lang="es-ES" sz="1000" kern="1200" baseline="0" dirty="0" err="1">
                <a:solidFill>
                  <a:schemeClr val="tx1"/>
                </a:solidFill>
                <a:latin typeface="+mn-lt"/>
                <a:ea typeface="+mn-ea"/>
                <a:cs typeface="+mn-cs"/>
              </a:rPr>
              <a:t>framework</a:t>
            </a:r>
            <a:r>
              <a:rPr lang="es-ES" sz="1000" kern="1200" baseline="0" dirty="0">
                <a:solidFill>
                  <a:schemeClr val="tx1"/>
                </a:solidFill>
                <a:latin typeface="+mn-lt"/>
                <a:ea typeface="+mn-ea"/>
                <a:cs typeface="+mn-cs"/>
              </a:rPr>
              <a:t> de </a:t>
            </a:r>
            <a:r>
              <a:rPr lang="es-ES" sz="1000" kern="1200" baseline="0" dirty="0" err="1">
                <a:solidFill>
                  <a:schemeClr val="tx1"/>
                </a:solidFill>
                <a:latin typeface="+mn-lt"/>
                <a:ea typeface="+mn-ea"/>
                <a:cs typeface="+mn-cs"/>
              </a:rPr>
              <a:t>gartner</a:t>
            </a:r>
            <a:r>
              <a:rPr lang="es-ES" sz="1000" kern="1200" baseline="0" dirty="0">
                <a:solidFill>
                  <a:schemeClr val="tx1"/>
                </a:solidFill>
                <a:latin typeface="+mn-lt"/>
                <a:ea typeface="+mn-ea"/>
                <a:cs typeface="+mn-cs"/>
              </a:rPr>
              <a:t> (una de las consultoras líderes en esta área).</a:t>
            </a:r>
          </a:p>
          <a:p>
            <a:pPr rtl="0"/>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Hablaremos del porqué se seleccionó la herramienta </a:t>
            </a:r>
            <a:r>
              <a:rPr lang="es-ES" sz="1000" kern="1200" baseline="0" dirty="0" err="1">
                <a:solidFill>
                  <a:schemeClr val="tx1"/>
                </a:solidFill>
                <a:latin typeface="+mn-lt"/>
                <a:ea typeface="+mn-ea"/>
                <a:cs typeface="+mn-cs"/>
              </a:rPr>
              <a:t>Tableau</a:t>
            </a:r>
            <a:r>
              <a:rPr lang="es-ES" sz="1000" kern="1200" baseline="0" dirty="0">
                <a:solidFill>
                  <a:schemeClr val="tx1"/>
                </a:solidFill>
                <a:latin typeface="+mn-lt"/>
                <a:ea typeface="+mn-ea"/>
                <a:cs typeface="+mn-cs"/>
              </a:rPr>
              <a:t> como herramienta de análisis, basándonos en el cuadrante mágico de </a:t>
            </a:r>
            <a:r>
              <a:rPr lang="es-ES" sz="1000" kern="1200" baseline="0" dirty="0" err="1">
                <a:solidFill>
                  <a:schemeClr val="tx1"/>
                </a:solidFill>
                <a:latin typeface="+mn-lt"/>
                <a:ea typeface="+mn-ea"/>
                <a:cs typeface="+mn-cs"/>
              </a:rPr>
              <a:t>Gartner</a:t>
            </a:r>
            <a:r>
              <a:rPr lang="es-ES" sz="1000" kern="1200" baseline="0" dirty="0">
                <a:solidFill>
                  <a:schemeClr val="tx1"/>
                </a:solidFill>
                <a:latin typeface="+mn-lt"/>
                <a:ea typeface="+mn-ea"/>
                <a:cs typeface="+mn-cs"/>
              </a:rPr>
              <a:t>.</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Finalizamos con ejemplos de algunos </a:t>
            </a:r>
            <a:r>
              <a:rPr lang="es-ES" sz="1000" kern="1200" baseline="0" dirty="0" err="1">
                <a:solidFill>
                  <a:schemeClr val="tx1"/>
                </a:solidFill>
                <a:latin typeface="+mn-lt"/>
                <a:ea typeface="+mn-ea"/>
                <a:cs typeface="+mn-cs"/>
              </a:rPr>
              <a:t>dashboards</a:t>
            </a:r>
            <a:r>
              <a:rPr lang="es-ES" sz="1000" kern="1200" baseline="0" dirty="0">
                <a:solidFill>
                  <a:schemeClr val="tx1"/>
                </a:solidFill>
                <a:latin typeface="+mn-lt"/>
                <a:ea typeface="+mn-ea"/>
                <a:cs typeface="+mn-cs"/>
              </a:rPr>
              <a:t> que se realizaron con el cruzamiento de los datos de la DGEEC y la ANDE.    </a:t>
            </a:r>
            <a:endParaRPr lang="es-PY" sz="1000" kern="1200" baseline="0" dirty="0">
              <a:solidFill>
                <a:schemeClr val="tx1"/>
              </a:solidFill>
              <a:latin typeface="+mn-lt"/>
              <a:ea typeface="+mn-ea"/>
              <a:cs typeface="+mn-cs"/>
            </a:endParaRPr>
          </a:p>
          <a:p>
            <a:br>
              <a:rPr lang="es-PY" sz="1000" baseline="0" dirty="0"/>
            </a:br>
            <a:r>
              <a:rPr lang="es-PY" sz="1000" baseline="0" dirty="0"/>
              <a:t>Explicar en que lugar esta ubicado BI en ciencias de la computación.</a:t>
            </a:r>
            <a:endParaRPr lang="es-PY" sz="1000"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a:t>
            </a:fld>
            <a:endParaRPr lang="es-PY"/>
          </a:p>
        </p:txBody>
      </p:sp>
    </p:spTree>
    <p:extLst>
      <p:ext uri="{BB962C8B-B14F-4D97-AF65-F5344CB8AC3E}">
        <p14:creationId xmlns:p14="http://schemas.microsoft.com/office/powerpoint/2010/main" val="489958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10</a:t>
            </a:fld>
            <a:endParaRPr lang="es-PY"/>
          </a:p>
        </p:txBody>
      </p:sp>
    </p:spTree>
    <p:extLst>
      <p:ext uri="{BB962C8B-B14F-4D97-AF65-F5344CB8AC3E}">
        <p14:creationId xmlns:p14="http://schemas.microsoft.com/office/powerpoint/2010/main" val="3541164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11</a:t>
            </a:fld>
            <a:endParaRPr lang="es-PY"/>
          </a:p>
        </p:txBody>
      </p:sp>
    </p:spTree>
    <p:extLst>
      <p:ext uri="{BB962C8B-B14F-4D97-AF65-F5344CB8AC3E}">
        <p14:creationId xmlns:p14="http://schemas.microsoft.com/office/powerpoint/2010/main" val="3762532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La principal característica que potencia a OLAP, es que es lo más rápido a la hora de ejecutar sentencias </a:t>
            </a:r>
            <a:r>
              <a:rPr lang="es-ES" sz="1200" b="0" i="0" u="none" strike="noStrike" kern="1200" dirty="0">
                <a:solidFill>
                  <a:schemeClr val="tx1"/>
                </a:solidFill>
                <a:effectLst/>
                <a:latin typeface="+mn-lt"/>
                <a:ea typeface="+mn-ea"/>
                <a:cs typeface="+mn-cs"/>
                <a:hlinkClick r:id="rId3" tooltip="SQL"/>
              </a:rPr>
              <a:t>SQL</a:t>
            </a:r>
            <a:r>
              <a:rPr lang="es-ES" sz="1200" b="0" i="0" kern="1200" dirty="0">
                <a:solidFill>
                  <a:schemeClr val="tx1"/>
                </a:solidFill>
                <a:effectLst/>
                <a:latin typeface="+mn-lt"/>
                <a:ea typeface="+mn-ea"/>
                <a:cs typeface="+mn-cs"/>
              </a:rPr>
              <a:t> de tipo </a:t>
            </a:r>
            <a:r>
              <a:rPr lang="es-ES" sz="1200" b="1" i="0" kern="1200" dirty="0">
                <a:solidFill>
                  <a:schemeClr val="tx1"/>
                </a:solidFill>
                <a:effectLst/>
                <a:latin typeface="+mn-lt"/>
                <a:ea typeface="+mn-ea"/>
                <a:cs typeface="+mn-cs"/>
              </a:rPr>
              <a:t>SELECT</a:t>
            </a:r>
            <a:r>
              <a:rPr lang="es-ES" sz="1200" b="0" i="0" kern="1200" dirty="0">
                <a:solidFill>
                  <a:schemeClr val="tx1"/>
                </a:solidFill>
                <a:effectLst/>
                <a:latin typeface="+mn-lt"/>
                <a:ea typeface="+mn-ea"/>
                <a:cs typeface="+mn-cs"/>
              </a:rPr>
              <a:t>, en contraposición con </a:t>
            </a:r>
            <a:r>
              <a:rPr lang="es-ES" sz="1200" b="0" i="0" u="none" strike="noStrike" kern="1200" dirty="0">
                <a:solidFill>
                  <a:schemeClr val="tx1"/>
                </a:solidFill>
                <a:effectLst/>
                <a:latin typeface="+mn-lt"/>
                <a:ea typeface="+mn-ea"/>
                <a:cs typeface="+mn-cs"/>
                <a:hlinkClick r:id="rId4" tooltip="OLTP"/>
              </a:rPr>
              <a:t>OLTP</a:t>
            </a:r>
            <a:r>
              <a:rPr lang="es-ES" sz="1200" b="0" i="0" kern="1200" dirty="0">
                <a:solidFill>
                  <a:schemeClr val="tx1"/>
                </a:solidFill>
                <a:effectLst/>
                <a:latin typeface="+mn-lt"/>
                <a:ea typeface="+mn-ea"/>
                <a:cs typeface="+mn-cs"/>
              </a:rPr>
              <a:t> que es la mejor opción para operaciones de tipo </a:t>
            </a:r>
            <a:r>
              <a:rPr lang="es-ES" sz="1200" b="1" i="0" kern="1200" dirty="0">
                <a:solidFill>
                  <a:schemeClr val="tx1"/>
                </a:solidFill>
                <a:effectLst/>
                <a:latin typeface="+mn-lt"/>
                <a:ea typeface="+mn-ea"/>
                <a:cs typeface="+mn-cs"/>
              </a:rPr>
              <a:t>INSERT</a:t>
            </a:r>
            <a:r>
              <a:rPr lang="es-ES" sz="1200" b="0" i="0" kern="1200" dirty="0">
                <a:solidFill>
                  <a:schemeClr val="tx1"/>
                </a:solidFill>
                <a:effectLst/>
                <a:latin typeface="+mn-lt"/>
                <a:ea typeface="+mn-ea"/>
                <a:cs typeface="+mn-cs"/>
              </a:rPr>
              <a:t>, </a:t>
            </a:r>
            <a:r>
              <a:rPr lang="es-ES" sz="1200" b="1" i="0" kern="1200" dirty="0">
                <a:solidFill>
                  <a:schemeClr val="tx1"/>
                </a:solidFill>
                <a:effectLst/>
                <a:latin typeface="+mn-lt"/>
                <a:ea typeface="+mn-ea"/>
                <a:cs typeface="+mn-cs"/>
              </a:rPr>
              <a:t>UPDATE</a:t>
            </a:r>
            <a:r>
              <a:rPr lang="es-ES" sz="1200" b="0" i="0" kern="1200" dirty="0">
                <a:solidFill>
                  <a:schemeClr val="tx1"/>
                </a:solidFill>
                <a:effectLst/>
                <a:latin typeface="+mn-lt"/>
                <a:ea typeface="+mn-ea"/>
                <a:cs typeface="+mn-cs"/>
              </a:rPr>
              <a:t> Y</a:t>
            </a:r>
            <a:r>
              <a:rPr lang="es-ES" sz="1200" b="1" i="0" kern="1200" dirty="0">
                <a:solidFill>
                  <a:schemeClr val="tx1"/>
                </a:solidFill>
                <a:effectLst/>
                <a:latin typeface="+mn-lt"/>
                <a:ea typeface="+mn-ea"/>
                <a:cs typeface="+mn-cs"/>
              </a:rPr>
              <a:t>DELETE.</a:t>
            </a:r>
            <a:br>
              <a:rPr lang="es-ES" sz="1200" b="1" i="0" kern="1200" dirty="0">
                <a:solidFill>
                  <a:schemeClr val="tx1"/>
                </a:solidFill>
                <a:effectLst/>
                <a:latin typeface="+mn-lt"/>
                <a:ea typeface="+mn-ea"/>
                <a:cs typeface="+mn-cs"/>
              </a:rPr>
            </a:br>
            <a:endParaRPr lang="es-ES" sz="1200" b="1" i="0" kern="1200" dirty="0">
              <a:solidFill>
                <a:schemeClr val="tx1"/>
              </a:solidFill>
              <a:effectLst/>
              <a:latin typeface="+mn-lt"/>
              <a:ea typeface="+mn-ea"/>
              <a:cs typeface="+mn-cs"/>
            </a:endParaRPr>
          </a:p>
          <a:p>
            <a:r>
              <a:rPr lang="es-ES" sz="1200" b="1" i="1" u="none" strike="noStrike" kern="1200" dirty="0">
                <a:solidFill>
                  <a:schemeClr val="tx1"/>
                </a:solidFill>
                <a:effectLst/>
                <a:latin typeface="+mn-lt"/>
                <a:ea typeface="+mn-ea"/>
                <a:cs typeface="+mn-cs"/>
              </a:rPr>
              <a:t>provee vistas resumidas multidimensionales</a:t>
            </a:r>
          </a:p>
          <a:p>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Utiliza estructuras multidimensionales (o </a:t>
            </a:r>
            <a:r>
              <a:rPr lang="es-ES" sz="1200" b="0" i="0" u="none" strike="noStrike" kern="1200" dirty="0">
                <a:solidFill>
                  <a:schemeClr val="tx1"/>
                </a:solidFill>
                <a:effectLst/>
                <a:latin typeface="+mn-lt"/>
                <a:ea typeface="+mn-ea"/>
                <a:cs typeface="+mn-cs"/>
                <a:hlinkClick r:id="rId5" tooltip="Cubo OLAP"/>
              </a:rPr>
              <a:t>Cubos OLAP</a:t>
            </a:r>
            <a:r>
              <a:rPr lang="es-ES" sz="1200" b="0" i="0" kern="1200" dirty="0">
                <a:solidFill>
                  <a:schemeClr val="tx1"/>
                </a:solidFill>
                <a:effectLst/>
                <a:latin typeface="+mn-lt"/>
                <a:ea typeface="+mn-ea"/>
                <a:cs typeface="+mn-cs"/>
              </a:rPr>
              <a:t>) que contienen datos resumidos de grandes </a:t>
            </a:r>
            <a:r>
              <a:rPr lang="es-ES" sz="1200" b="0" i="0" u="none" strike="noStrike" kern="1200" dirty="0">
                <a:solidFill>
                  <a:schemeClr val="tx1"/>
                </a:solidFill>
                <a:effectLst/>
                <a:latin typeface="+mn-lt"/>
                <a:ea typeface="+mn-ea"/>
                <a:cs typeface="+mn-cs"/>
                <a:hlinkClick r:id="rId6" tooltip="Bases de datos"/>
              </a:rPr>
              <a:t>Bases de datos</a:t>
            </a:r>
            <a:r>
              <a:rPr lang="es-ES" sz="1200" b="0" i="0" kern="1200" dirty="0">
                <a:solidFill>
                  <a:schemeClr val="tx1"/>
                </a:solidFill>
                <a:effectLst/>
                <a:latin typeface="+mn-lt"/>
                <a:ea typeface="+mn-ea"/>
                <a:cs typeface="+mn-cs"/>
              </a:rPr>
              <a:t> o Sistemas Transaccionales.</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12</a:t>
            </a:fld>
            <a:endParaRPr lang="es-PY"/>
          </a:p>
        </p:txBody>
      </p:sp>
    </p:spTree>
    <p:extLst>
      <p:ext uri="{BB962C8B-B14F-4D97-AF65-F5344CB8AC3E}">
        <p14:creationId xmlns:p14="http://schemas.microsoft.com/office/powerpoint/2010/main" val="3561100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Un </a:t>
            </a:r>
            <a:r>
              <a:rPr lang="es-ES" sz="1200" b="1" i="0" kern="1200" dirty="0">
                <a:solidFill>
                  <a:schemeClr val="tx1"/>
                </a:solidFill>
                <a:effectLst/>
                <a:latin typeface="+mn-lt"/>
                <a:ea typeface="+mn-ea"/>
                <a:cs typeface="+mn-cs"/>
              </a:rPr>
              <a:t>Data </a:t>
            </a:r>
            <a:r>
              <a:rPr lang="es-ES" sz="1200" b="1" i="0" kern="1200" dirty="0" err="1">
                <a:solidFill>
                  <a:schemeClr val="tx1"/>
                </a:solidFill>
                <a:effectLst/>
                <a:latin typeface="+mn-lt"/>
                <a:ea typeface="+mn-ea"/>
                <a:cs typeface="+mn-cs"/>
              </a:rPr>
              <a:t>mart</a:t>
            </a:r>
            <a:r>
              <a:rPr lang="es-ES" sz="1200" b="0" i="0" kern="1200" dirty="0">
                <a:solidFill>
                  <a:schemeClr val="tx1"/>
                </a:solidFill>
                <a:effectLst/>
                <a:latin typeface="+mn-lt"/>
                <a:ea typeface="+mn-ea"/>
                <a:cs typeface="+mn-cs"/>
              </a:rPr>
              <a:t> es una versión especial de almacén de datos (</a:t>
            </a:r>
            <a:r>
              <a:rPr lang="es-ES" sz="1200" b="1" i="0" kern="1200" dirty="0">
                <a:solidFill>
                  <a:schemeClr val="tx1"/>
                </a:solidFill>
                <a:effectLst/>
                <a:latin typeface="+mn-lt"/>
                <a:ea typeface="+mn-ea"/>
                <a:cs typeface="+mn-cs"/>
              </a:rPr>
              <a:t>data</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warehouse</a:t>
            </a:r>
            <a:r>
              <a:rPr lang="es-ES" sz="1200" b="0" i="0" kern="1200" dirty="0">
                <a:solidFill>
                  <a:schemeClr val="tx1"/>
                </a:solidFill>
                <a:effectLst/>
                <a:latin typeface="+mn-lt"/>
                <a:ea typeface="+mn-ea"/>
                <a:cs typeface="+mn-cs"/>
              </a:rPr>
              <a:t>). Son subconjuntos de datos con el propósito de ayudar a que un área específica dentro del negocio pueda tomar mejores decisiones.</a:t>
            </a:r>
            <a:br>
              <a:rPr lang="es-ES" sz="1200" b="0" i="0" kern="1200" dirty="0">
                <a:solidFill>
                  <a:schemeClr val="tx1"/>
                </a:solidFill>
                <a:effectLst/>
                <a:latin typeface="+mn-lt"/>
                <a:ea typeface="+mn-ea"/>
                <a:cs typeface="+mn-cs"/>
              </a:rPr>
            </a:br>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Un </a:t>
            </a:r>
            <a:r>
              <a:rPr lang="es-ES" sz="1200" b="1" i="0" kern="1200" dirty="0">
                <a:solidFill>
                  <a:schemeClr val="tx1"/>
                </a:solidFill>
                <a:effectLst/>
                <a:latin typeface="+mn-lt"/>
                <a:ea typeface="+mn-ea"/>
                <a:cs typeface="+mn-cs"/>
              </a:rPr>
              <a:t>data </a:t>
            </a:r>
            <a:r>
              <a:rPr lang="es-ES" sz="1200" b="1" i="0" kern="1200" dirty="0" err="1">
                <a:solidFill>
                  <a:schemeClr val="tx1"/>
                </a:solidFill>
                <a:effectLst/>
                <a:latin typeface="+mn-lt"/>
                <a:ea typeface="+mn-ea"/>
                <a:cs typeface="+mn-cs"/>
              </a:rPr>
              <a:t>warehouse</a:t>
            </a:r>
            <a:r>
              <a:rPr lang="es-ES" sz="1200" b="0" i="0" kern="1200" dirty="0">
                <a:solidFill>
                  <a:schemeClr val="tx1"/>
                </a:solidFill>
                <a:effectLst/>
                <a:latin typeface="+mn-lt"/>
                <a:ea typeface="+mn-ea"/>
                <a:cs typeface="+mn-cs"/>
              </a:rPr>
              <a:t> es una colección para todos los datos que diversos sistemas de negocio de una empresa recogen, estos datos son integrado, no volátil y variable en el tiempo, que ayuda a la toma de decisiones en la entidad en la que se utiliza</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13</a:t>
            </a:fld>
            <a:endParaRPr lang="es-PY"/>
          </a:p>
        </p:txBody>
      </p:sp>
    </p:spTree>
    <p:extLst>
      <p:ext uri="{BB962C8B-B14F-4D97-AF65-F5344CB8AC3E}">
        <p14:creationId xmlns:p14="http://schemas.microsoft.com/office/powerpoint/2010/main" val="237904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Minería de datos se puede definir como el proceso que, a partir de los datos aparentemente no estructurados trata de extraer el conocimiento y / o patrones interesantes desconocidos.</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Estadísticas: proporciona</a:t>
            </a:r>
            <a:r>
              <a:rPr lang="es-ES" sz="1200" b="0" i="0" kern="1200" baseline="0" dirty="0">
                <a:solidFill>
                  <a:schemeClr val="tx1"/>
                </a:solidFill>
                <a:effectLst/>
                <a:latin typeface="+mn-lt"/>
                <a:ea typeface="+mn-ea"/>
                <a:cs typeface="+mn-cs"/>
              </a:rPr>
              <a:t> teorías para estimar probabilidades y predicciones usando datos históricos</a:t>
            </a:r>
            <a:r>
              <a:rPr lang="es-ES" sz="1200" b="0" i="0" kern="1200" dirty="0">
                <a:solidFill>
                  <a:schemeClr val="tx1"/>
                </a:solidFill>
                <a:effectLst/>
                <a:latin typeface="+mn-lt"/>
                <a:ea typeface="+mn-ea"/>
                <a:cs typeface="+mn-cs"/>
              </a:rPr>
              <a:t>.</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Inteligencia artificial:</a:t>
            </a:r>
            <a:r>
              <a:rPr lang="es-ES" sz="1200" b="0" i="0" kern="1200" baseline="0" dirty="0">
                <a:solidFill>
                  <a:schemeClr val="tx1"/>
                </a:solidFill>
                <a:effectLst/>
                <a:latin typeface="+mn-lt"/>
                <a:ea typeface="+mn-ea"/>
                <a:cs typeface="+mn-cs"/>
              </a:rPr>
              <a:t> es extraer datos automáticamente sin la interacción humana, luego aplicar algoritmos de machine </a:t>
            </a:r>
            <a:r>
              <a:rPr lang="es-ES" sz="1200" b="0" i="0" kern="1200" baseline="0" dirty="0" err="1">
                <a:solidFill>
                  <a:schemeClr val="tx1"/>
                </a:solidFill>
                <a:effectLst/>
                <a:latin typeface="+mn-lt"/>
                <a:ea typeface="+mn-ea"/>
                <a:cs typeface="+mn-cs"/>
              </a:rPr>
              <a:t>learning</a:t>
            </a:r>
            <a:r>
              <a:rPr lang="es-ES" sz="1200" b="0" i="0" kern="1200" baseline="0" dirty="0">
                <a:solidFill>
                  <a:schemeClr val="tx1"/>
                </a:solidFill>
                <a:effectLst/>
                <a:latin typeface="+mn-lt"/>
                <a:ea typeface="+mn-ea"/>
                <a:cs typeface="+mn-cs"/>
              </a:rPr>
              <a:t> sobre estos datos y luego con los resultados decidir que acciones tomar y a medida que acumulan mayor cantidad de datos o sea más experiencias estas acciones van mejorando o cambiando ya que al aplicar de nuevo estos algoritmos los resultados serán optimizados.</a:t>
            </a:r>
          </a:p>
          <a:p>
            <a:endParaRPr lang="es-ES" sz="1200" b="0" i="0" kern="1200" baseline="0" dirty="0">
              <a:solidFill>
                <a:schemeClr val="tx1"/>
              </a:solidFill>
              <a:effectLst/>
              <a:latin typeface="+mn-lt"/>
              <a:ea typeface="+mn-ea"/>
              <a:cs typeface="+mn-cs"/>
            </a:endParaRPr>
          </a:p>
          <a:p>
            <a:r>
              <a:rPr lang="es-ES" sz="1200" b="0" i="0" kern="1200" baseline="0" dirty="0">
                <a:solidFill>
                  <a:schemeClr val="tx1"/>
                </a:solidFill>
                <a:effectLst/>
                <a:latin typeface="+mn-lt"/>
                <a:ea typeface="+mn-ea"/>
                <a:cs typeface="+mn-cs"/>
              </a:rPr>
              <a:t>Machine </a:t>
            </a:r>
            <a:r>
              <a:rPr lang="es-ES" sz="1200" b="0" i="0" kern="1200" baseline="0" dirty="0" err="1">
                <a:solidFill>
                  <a:schemeClr val="tx1"/>
                </a:solidFill>
                <a:effectLst/>
                <a:latin typeface="+mn-lt"/>
                <a:ea typeface="+mn-ea"/>
                <a:cs typeface="+mn-cs"/>
              </a:rPr>
              <a:t>learning</a:t>
            </a:r>
            <a:r>
              <a:rPr lang="es-ES" sz="1200" b="0" i="0" kern="1200" baseline="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Explora el estudio,</a:t>
            </a:r>
            <a:r>
              <a:rPr lang="es-ES" sz="1200" b="0" i="0" kern="1200" baseline="0" dirty="0">
                <a:solidFill>
                  <a:schemeClr val="tx1"/>
                </a:solidFill>
                <a:effectLst/>
                <a:latin typeface="+mn-lt"/>
                <a:ea typeface="+mn-ea"/>
                <a:cs typeface="+mn-cs"/>
              </a:rPr>
              <a:t> diseño </a:t>
            </a:r>
            <a:r>
              <a:rPr lang="es-ES" sz="1200" b="0" i="0" kern="1200" dirty="0">
                <a:solidFill>
                  <a:schemeClr val="tx1"/>
                </a:solidFill>
                <a:effectLst/>
                <a:latin typeface="+mn-lt"/>
                <a:ea typeface="+mn-ea"/>
                <a:cs typeface="+mn-cs"/>
              </a:rPr>
              <a:t>y construcción de algoritmos que hacen</a:t>
            </a:r>
            <a:r>
              <a:rPr lang="es-ES" sz="1200" b="0" i="0" kern="1200" baseline="0" dirty="0">
                <a:solidFill>
                  <a:schemeClr val="tx1"/>
                </a:solidFill>
                <a:effectLst/>
                <a:latin typeface="+mn-lt"/>
                <a:ea typeface="+mn-ea"/>
                <a:cs typeface="+mn-cs"/>
              </a:rPr>
              <a:t> posible el </a:t>
            </a:r>
            <a:r>
              <a:rPr lang="es-ES" sz="1200" b="0" i="0" kern="1200" dirty="0">
                <a:solidFill>
                  <a:schemeClr val="tx1"/>
                </a:solidFill>
                <a:effectLst/>
                <a:latin typeface="+mn-lt"/>
                <a:ea typeface="+mn-ea"/>
                <a:cs typeface="+mn-cs"/>
              </a:rPr>
              <a:t>aprendizaje y hacer predicciones sobre los datos. </a:t>
            </a:r>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Permite a los ordenadores encontrar ideas ocultas sin ser programada de manera explícita dónde buscar.</a:t>
            </a:r>
          </a:p>
          <a:p>
            <a:r>
              <a:rPr lang="en-US" sz="1200" b="0" i="0" kern="1200" dirty="0">
                <a:solidFill>
                  <a:schemeClr val="tx1"/>
                </a:solidFill>
                <a:effectLst/>
                <a:latin typeface="+mn-lt"/>
                <a:ea typeface="+mn-ea"/>
                <a:cs typeface="+mn-cs"/>
              </a:rPr>
              <a:t>Example applications include </a:t>
            </a:r>
            <a:r>
              <a:rPr lang="en-US" sz="1200" b="0" i="0" u="none" strike="noStrike" kern="1200" dirty="0">
                <a:solidFill>
                  <a:schemeClr val="tx1"/>
                </a:solidFill>
                <a:effectLst/>
                <a:latin typeface="+mn-lt"/>
                <a:ea typeface="+mn-ea"/>
                <a:cs typeface="+mn-cs"/>
                <a:hlinkClick r:id="rId3" tooltip="Spam filter"/>
              </a:rPr>
              <a:t>spam filtering</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Optical character recognition"/>
              </a:rPr>
              <a:t>optical character recognition</a:t>
            </a:r>
            <a:r>
              <a:rPr lang="en-US" sz="1200" b="0" i="0" kern="1200" dirty="0">
                <a:solidFill>
                  <a:schemeClr val="tx1"/>
                </a:solidFill>
                <a:effectLst/>
                <a:latin typeface="+mn-lt"/>
                <a:ea typeface="+mn-ea"/>
                <a:cs typeface="+mn-cs"/>
              </a:rPr>
              <a:t> (OCR), </a:t>
            </a:r>
            <a:r>
              <a:rPr lang="en-US" sz="1200" b="0" i="0" u="none" strike="noStrike" kern="1200" dirty="0">
                <a:solidFill>
                  <a:schemeClr val="tx1"/>
                </a:solidFill>
                <a:effectLst/>
                <a:latin typeface="+mn-lt"/>
                <a:ea typeface="+mn-ea"/>
                <a:cs typeface="+mn-cs"/>
                <a:hlinkClick r:id="rId5" tooltip="Learning to rank"/>
              </a:rPr>
              <a:t>search engines</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6" tooltip="Computer vision"/>
              </a:rPr>
              <a:t>computer vision</a:t>
            </a:r>
            <a:r>
              <a:rPr lang="en-US" sz="1200" b="0" i="0" kern="1200" dirty="0">
                <a:solidFill>
                  <a:schemeClr val="tx1"/>
                </a:solidFill>
                <a:effectLst/>
                <a:latin typeface="+mn-lt"/>
                <a:ea typeface="+mn-ea"/>
                <a:cs typeface="+mn-cs"/>
              </a:rPr>
              <a:t>. </a:t>
            </a:r>
            <a:endParaRPr lang="es-ES" sz="1200" b="0" i="0" kern="1200" baseline="0" dirty="0">
              <a:solidFill>
                <a:schemeClr val="tx1"/>
              </a:solidFill>
              <a:effectLst/>
              <a:latin typeface="+mn-lt"/>
              <a:ea typeface="+mn-ea"/>
              <a:cs typeface="+mn-cs"/>
            </a:endParaRPr>
          </a:p>
          <a:p>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14</a:t>
            </a:fld>
            <a:endParaRPr lang="es-PY"/>
          </a:p>
        </p:txBody>
      </p:sp>
    </p:spTree>
    <p:extLst>
      <p:ext uri="{BB962C8B-B14F-4D97-AF65-F5344CB8AC3E}">
        <p14:creationId xmlns:p14="http://schemas.microsoft.com/office/powerpoint/2010/main" val="785315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Nos olvidamos de las especulaciones/Eliminar las dudas/</a:t>
            </a:r>
            <a:r>
              <a:rPr lang="es-ES" sz="1200" b="0" i="0" kern="1200" dirty="0">
                <a:solidFill>
                  <a:schemeClr val="tx1"/>
                </a:solidFill>
                <a:effectLst/>
                <a:latin typeface="+mn-lt"/>
                <a:ea typeface="+mn-ea"/>
                <a:cs typeface="+mn-cs"/>
              </a:rPr>
              <a:t>Toma de decisión en base a datos sólidos en lugar de adivinanzas y corazonadas, inclusive antes que la competencia.</a:t>
            </a: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Obtener</a:t>
            </a:r>
            <a:r>
              <a:rPr lang="es-PY" sz="1200" b="0" i="0" kern="1200" baseline="0" dirty="0">
                <a:solidFill>
                  <a:schemeClr val="tx1"/>
                </a:solidFill>
                <a:effectLst/>
                <a:latin typeface="+mn-lt"/>
                <a:ea typeface="+mn-ea"/>
                <a:cs typeface="+mn-cs"/>
              </a:rPr>
              <a:t> respuestas rápidas a las preguntas de negocio/</a:t>
            </a:r>
            <a:r>
              <a:rPr lang="es-ES" sz="1200" dirty="0"/>
              <a:t>Mayor velocidad en la toma de decisiones.</a:t>
            </a:r>
          </a:p>
          <a:p>
            <a:pPr marL="285750" indent="-285750">
              <a:buFont typeface="Arial" panose="020B0604020202020204" pitchFamily="34" charset="0"/>
              <a:buChar char="•"/>
            </a:pPr>
            <a:r>
              <a:rPr lang="es-ES" sz="1200" dirty="0"/>
              <a:t>Obtener información sobre el comportamiento del cliente(más rentable,</a:t>
            </a:r>
            <a:r>
              <a:rPr lang="es-ES" sz="1200" baseline="0" dirty="0"/>
              <a:t> clientes futuros, segmentos, menor numero pero más rentables</a:t>
            </a:r>
            <a:r>
              <a:rPr lang="es-ES" sz="1200" dirty="0"/>
              <a:t>)</a:t>
            </a:r>
          </a:p>
          <a:p>
            <a:pPr marL="285750" indent="-285750">
              <a:buFont typeface="Arial" panose="020B0604020202020204" pitchFamily="34" charset="0"/>
              <a:buChar char="•"/>
            </a:pPr>
            <a:r>
              <a:rPr lang="es-ES" sz="1200" dirty="0"/>
              <a:t>Aprender a optimizar/coordinar las operaciones</a:t>
            </a:r>
          </a:p>
          <a:p>
            <a:pPr marL="285750" indent="-285750">
              <a:buFont typeface="Arial" panose="020B0604020202020204" pitchFamily="34" charset="0"/>
              <a:buChar char="•"/>
            </a:pPr>
            <a:r>
              <a:rPr lang="es-ES" sz="1200" dirty="0"/>
              <a:t>Mejorar</a:t>
            </a:r>
            <a:r>
              <a:rPr lang="es-ES" sz="1200" baseline="0" dirty="0"/>
              <a:t> la eficiencia/</a:t>
            </a:r>
            <a:r>
              <a:rPr lang="es-ES" sz="1200" dirty="0"/>
              <a:t>Reducción de costos/Mejora la comunicación</a:t>
            </a:r>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Vea donde su empresa ha estado, donde se encuentra ahora y hacia dónde se dirige.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15</a:t>
            </a:fld>
            <a:endParaRPr lang="es-PY"/>
          </a:p>
        </p:txBody>
      </p:sp>
    </p:spTree>
    <p:extLst>
      <p:ext uri="{BB962C8B-B14F-4D97-AF65-F5344CB8AC3E}">
        <p14:creationId xmlns:p14="http://schemas.microsoft.com/office/powerpoint/2010/main" val="3604641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16</a:t>
            </a:fld>
            <a:endParaRPr lang="es-PY"/>
          </a:p>
        </p:txBody>
      </p:sp>
    </p:spTree>
    <p:extLst>
      <p:ext uri="{BB962C8B-B14F-4D97-AF65-F5344CB8AC3E}">
        <p14:creationId xmlns:p14="http://schemas.microsoft.com/office/powerpoint/2010/main" val="2250869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17</a:t>
            </a:fld>
            <a:endParaRPr lang="es-PY"/>
          </a:p>
        </p:txBody>
      </p:sp>
    </p:spTree>
    <p:extLst>
      <p:ext uri="{BB962C8B-B14F-4D97-AF65-F5344CB8AC3E}">
        <p14:creationId xmlns:p14="http://schemas.microsoft.com/office/powerpoint/2010/main" val="638371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18</a:t>
            </a:fld>
            <a:endParaRPr lang="es-PY"/>
          </a:p>
        </p:txBody>
      </p:sp>
    </p:spTree>
    <p:extLst>
      <p:ext uri="{BB962C8B-B14F-4D97-AF65-F5344CB8AC3E}">
        <p14:creationId xmlns:p14="http://schemas.microsoft.com/office/powerpoint/2010/main" val="3030799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19</a:t>
            </a:fld>
            <a:endParaRPr lang="es-PY"/>
          </a:p>
        </p:txBody>
      </p:sp>
    </p:spTree>
    <p:extLst>
      <p:ext uri="{BB962C8B-B14F-4D97-AF65-F5344CB8AC3E}">
        <p14:creationId xmlns:p14="http://schemas.microsoft.com/office/powerpoint/2010/main" val="467992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ES" sz="1000" kern="1200" baseline="0" dirty="0">
                <a:solidFill>
                  <a:schemeClr val="tx1"/>
                </a:solidFill>
                <a:latin typeface="+mn-lt"/>
                <a:ea typeface="+mn-ea"/>
                <a:cs typeface="+mn-cs"/>
              </a:rPr>
              <a:t>Este trabajo de investigación trata de lo actualmente conocido como BI o Inteligencia de negocios y sus implementaciones en el mundo real, en este caso aplicado a la ANDE, con el objetivo de obtener información de utilidad.</a:t>
            </a:r>
          </a:p>
          <a:p>
            <a:pPr rtl="0"/>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Este trabajo de investigación trata de las tecnologías y componentes de BI(Inteligencia de Negocios) y sus aplicaciones fuera del contexto académico, por lo cual expondremos un caso práctico empleado a informaciones obtenidas de la Administración Nacional de Electricidad - ANDE y nuestro objetivo es obtener información de calidad a partir los datos de esta institución.</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Comenzaremos por dar una introducción de lo que es BI para luego hablar un poco de sus beneficios potenciales, componentes y tecnologías.</a:t>
            </a:r>
            <a:endParaRPr lang="es-PY" sz="1000" kern="1200" baseline="0" dirty="0">
              <a:solidFill>
                <a:schemeClr val="tx1"/>
              </a:solidFill>
              <a:latin typeface="+mn-lt"/>
              <a:ea typeface="+mn-ea"/>
              <a:cs typeface="+mn-cs"/>
            </a:endParaRPr>
          </a:p>
          <a:p>
            <a:r>
              <a:rPr lang="es-PY" sz="1000" dirty="0"/>
              <a:t>BI</a:t>
            </a:r>
            <a:r>
              <a:rPr lang="es-PY" sz="1000" baseline="0" dirty="0"/>
              <a:t> es un concepto que podríamos definir como la habilidad para transformar datos en información e información en conocimiento.</a:t>
            </a:r>
          </a:p>
          <a:p>
            <a:endParaRPr lang="es-PY" sz="1000" baseline="0" dirty="0"/>
          </a:p>
          <a:p>
            <a:pPr rtl="0"/>
            <a:r>
              <a:rPr lang="es-ES" sz="1000" kern="1200" baseline="0" dirty="0">
                <a:solidFill>
                  <a:schemeClr val="tx1"/>
                </a:solidFill>
                <a:latin typeface="+mn-lt"/>
                <a:ea typeface="+mn-ea"/>
                <a:cs typeface="+mn-cs"/>
              </a:rPr>
              <a:t>Hablaremos sobre Data Discovery y Análisis de Datos, luego un poco sobre el </a:t>
            </a:r>
            <a:r>
              <a:rPr lang="es-ES" sz="1000" kern="1200" baseline="0" dirty="0" err="1">
                <a:solidFill>
                  <a:schemeClr val="tx1"/>
                </a:solidFill>
                <a:latin typeface="+mn-lt"/>
                <a:ea typeface="+mn-ea"/>
                <a:cs typeface="+mn-cs"/>
              </a:rPr>
              <a:t>framework</a:t>
            </a:r>
            <a:r>
              <a:rPr lang="es-ES" sz="1000" kern="1200" baseline="0" dirty="0">
                <a:solidFill>
                  <a:schemeClr val="tx1"/>
                </a:solidFill>
                <a:latin typeface="+mn-lt"/>
                <a:ea typeface="+mn-ea"/>
                <a:cs typeface="+mn-cs"/>
              </a:rPr>
              <a:t> de </a:t>
            </a:r>
            <a:r>
              <a:rPr lang="es-ES" sz="1000" kern="1200" baseline="0" dirty="0" err="1">
                <a:solidFill>
                  <a:schemeClr val="tx1"/>
                </a:solidFill>
                <a:latin typeface="+mn-lt"/>
                <a:ea typeface="+mn-ea"/>
                <a:cs typeface="+mn-cs"/>
              </a:rPr>
              <a:t>gartner</a:t>
            </a:r>
            <a:r>
              <a:rPr lang="es-ES" sz="1000" kern="1200" baseline="0" dirty="0">
                <a:solidFill>
                  <a:schemeClr val="tx1"/>
                </a:solidFill>
                <a:latin typeface="+mn-lt"/>
                <a:ea typeface="+mn-ea"/>
                <a:cs typeface="+mn-cs"/>
              </a:rPr>
              <a:t> (una de las consultoras líderes en esta área).</a:t>
            </a:r>
          </a:p>
          <a:p>
            <a:pPr rtl="0"/>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Hablaremos del porqué se seleccionó la herramienta </a:t>
            </a:r>
            <a:r>
              <a:rPr lang="es-ES" sz="1000" kern="1200" baseline="0" dirty="0" err="1">
                <a:solidFill>
                  <a:schemeClr val="tx1"/>
                </a:solidFill>
                <a:latin typeface="+mn-lt"/>
                <a:ea typeface="+mn-ea"/>
                <a:cs typeface="+mn-cs"/>
              </a:rPr>
              <a:t>Tableau</a:t>
            </a:r>
            <a:r>
              <a:rPr lang="es-ES" sz="1000" kern="1200" baseline="0" dirty="0">
                <a:solidFill>
                  <a:schemeClr val="tx1"/>
                </a:solidFill>
                <a:latin typeface="+mn-lt"/>
                <a:ea typeface="+mn-ea"/>
                <a:cs typeface="+mn-cs"/>
              </a:rPr>
              <a:t> como herramienta de análisis, basándonos en el cuadrante mágico de </a:t>
            </a:r>
            <a:r>
              <a:rPr lang="es-ES" sz="1000" kern="1200" baseline="0" dirty="0" err="1">
                <a:solidFill>
                  <a:schemeClr val="tx1"/>
                </a:solidFill>
                <a:latin typeface="+mn-lt"/>
                <a:ea typeface="+mn-ea"/>
                <a:cs typeface="+mn-cs"/>
              </a:rPr>
              <a:t>Gartner</a:t>
            </a:r>
            <a:r>
              <a:rPr lang="es-ES" sz="1000" kern="1200" baseline="0" dirty="0">
                <a:solidFill>
                  <a:schemeClr val="tx1"/>
                </a:solidFill>
                <a:latin typeface="+mn-lt"/>
                <a:ea typeface="+mn-ea"/>
                <a:cs typeface="+mn-cs"/>
              </a:rPr>
              <a:t>.</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Finalizamos con ejemplos de algunos </a:t>
            </a:r>
            <a:r>
              <a:rPr lang="es-ES" sz="1000" kern="1200" baseline="0" dirty="0" err="1">
                <a:solidFill>
                  <a:schemeClr val="tx1"/>
                </a:solidFill>
                <a:latin typeface="+mn-lt"/>
                <a:ea typeface="+mn-ea"/>
                <a:cs typeface="+mn-cs"/>
              </a:rPr>
              <a:t>dashboards</a:t>
            </a:r>
            <a:r>
              <a:rPr lang="es-ES" sz="1000" kern="1200" baseline="0" dirty="0">
                <a:solidFill>
                  <a:schemeClr val="tx1"/>
                </a:solidFill>
                <a:latin typeface="+mn-lt"/>
                <a:ea typeface="+mn-ea"/>
                <a:cs typeface="+mn-cs"/>
              </a:rPr>
              <a:t> que se realizaron con el cruzamiento de los datos de la DGEEC y la ANDE.    </a:t>
            </a:r>
            <a:endParaRPr lang="es-PY" sz="1000" kern="1200" baseline="0" dirty="0">
              <a:solidFill>
                <a:schemeClr val="tx1"/>
              </a:solidFill>
              <a:latin typeface="+mn-lt"/>
              <a:ea typeface="+mn-ea"/>
              <a:cs typeface="+mn-cs"/>
            </a:endParaRPr>
          </a:p>
          <a:p>
            <a:br>
              <a:rPr lang="es-PY" sz="1000" baseline="0" dirty="0"/>
            </a:br>
            <a:r>
              <a:rPr lang="es-PY" sz="1000" baseline="0" dirty="0"/>
              <a:t>Explicar en que lugar esta ubicado BI en ciencias de la computación.</a:t>
            </a:r>
            <a:endParaRPr lang="es-PY" sz="1000"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a:t>
            </a:fld>
            <a:endParaRPr lang="es-PY"/>
          </a:p>
        </p:txBody>
      </p:sp>
    </p:spTree>
    <p:extLst>
      <p:ext uri="{BB962C8B-B14F-4D97-AF65-F5344CB8AC3E}">
        <p14:creationId xmlns:p14="http://schemas.microsoft.com/office/powerpoint/2010/main" val="3286037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Es calculado el porcentaje de crecimiento ocurrido por cada año (</a:t>
            </a:r>
            <a:r>
              <a:rPr lang="es-ES" sz="1200" b="0" i="0" kern="1200" dirty="0" err="1">
                <a:solidFill>
                  <a:schemeClr val="tx1"/>
                </a:solidFill>
                <a:effectLst/>
                <a:latin typeface="+mn-lt"/>
                <a:ea typeface="+mn-ea"/>
                <a:cs typeface="+mn-cs"/>
              </a:rPr>
              <a:t>Ej</a:t>
            </a:r>
            <a:r>
              <a:rPr lang="es-ES" sz="1200" b="0" i="0" kern="1200" dirty="0">
                <a:solidFill>
                  <a:schemeClr val="tx1"/>
                </a:solidFill>
                <a:effectLst/>
                <a:latin typeface="+mn-lt"/>
                <a:ea typeface="+mn-ea"/>
                <a:cs typeface="+mn-cs"/>
              </a:rPr>
              <a:t>: Si al cerrar el año 2014, la cantidad de clientes fue de 1.000.000 y en el año 2015 aumentó 100.000, esto quiere decir que en el año 2015, la tasa de crecimiento de los clientes fue del 10\%, es decir, hubo un crecimiento positivo y la cantidad de clientes ha aumentado). Suponiendo que en el año 2016 la ANDE cierra con un total de 1.000.000 de clientes, su crecimiento ser a 10\% menor al año anterior. La fórmula empleada (ver fórmula Tasa de variación abajo), donde n es el año actual y n-1 el año anterior, PIB indica la cantidad de clientes que posee la ANDE .</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24</a:t>
            </a:fld>
            <a:endParaRPr lang="es-PY"/>
          </a:p>
        </p:txBody>
      </p:sp>
    </p:spTree>
    <p:extLst>
      <p:ext uri="{BB962C8B-B14F-4D97-AF65-F5344CB8AC3E}">
        <p14:creationId xmlns:p14="http://schemas.microsoft.com/office/powerpoint/2010/main" val="3879877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25</a:t>
            </a:fld>
            <a:endParaRPr lang="es-PY"/>
          </a:p>
        </p:txBody>
      </p:sp>
    </p:spTree>
    <p:extLst>
      <p:ext uri="{BB962C8B-B14F-4D97-AF65-F5344CB8AC3E}">
        <p14:creationId xmlns:p14="http://schemas.microsoft.com/office/powerpoint/2010/main" val="35737625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26</a:t>
            </a:fld>
            <a:endParaRPr lang="es-PY"/>
          </a:p>
        </p:txBody>
      </p:sp>
    </p:spTree>
    <p:extLst>
      <p:ext uri="{BB962C8B-B14F-4D97-AF65-F5344CB8AC3E}">
        <p14:creationId xmlns:p14="http://schemas.microsoft.com/office/powerpoint/2010/main" val="3655956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27</a:t>
            </a:fld>
            <a:endParaRPr lang="es-PY"/>
          </a:p>
        </p:txBody>
      </p:sp>
    </p:spTree>
    <p:extLst>
      <p:ext uri="{BB962C8B-B14F-4D97-AF65-F5344CB8AC3E}">
        <p14:creationId xmlns:p14="http://schemas.microsoft.com/office/powerpoint/2010/main" val="1541808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28</a:t>
            </a:fld>
            <a:endParaRPr lang="es-PY"/>
          </a:p>
        </p:txBody>
      </p:sp>
    </p:spTree>
    <p:extLst>
      <p:ext uri="{BB962C8B-B14F-4D97-AF65-F5344CB8AC3E}">
        <p14:creationId xmlns:p14="http://schemas.microsoft.com/office/powerpoint/2010/main" val="38489795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29</a:t>
            </a:fld>
            <a:endParaRPr lang="es-PY"/>
          </a:p>
        </p:txBody>
      </p:sp>
    </p:spTree>
    <p:extLst>
      <p:ext uri="{BB962C8B-B14F-4D97-AF65-F5344CB8AC3E}">
        <p14:creationId xmlns:p14="http://schemas.microsoft.com/office/powerpoint/2010/main" val="38583746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30</a:t>
            </a:fld>
            <a:endParaRPr lang="es-PY"/>
          </a:p>
        </p:txBody>
      </p:sp>
    </p:spTree>
    <p:extLst>
      <p:ext uri="{BB962C8B-B14F-4D97-AF65-F5344CB8AC3E}">
        <p14:creationId xmlns:p14="http://schemas.microsoft.com/office/powerpoint/2010/main" val="5504990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31</a:t>
            </a:fld>
            <a:endParaRPr lang="es-PY"/>
          </a:p>
        </p:txBody>
      </p:sp>
    </p:spTree>
    <p:extLst>
      <p:ext uri="{BB962C8B-B14F-4D97-AF65-F5344CB8AC3E}">
        <p14:creationId xmlns:p14="http://schemas.microsoft.com/office/powerpoint/2010/main" val="12899432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32</a:t>
            </a:fld>
            <a:endParaRPr lang="es-PY"/>
          </a:p>
        </p:txBody>
      </p:sp>
    </p:spTree>
    <p:extLst>
      <p:ext uri="{BB962C8B-B14F-4D97-AF65-F5344CB8AC3E}">
        <p14:creationId xmlns:p14="http://schemas.microsoft.com/office/powerpoint/2010/main" val="21997447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33</a:t>
            </a:fld>
            <a:endParaRPr lang="es-PY"/>
          </a:p>
        </p:txBody>
      </p:sp>
    </p:spTree>
    <p:extLst>
      <p:ext uri="{BB962C8B-B14F-4D97-AF65-F5344CB8AC3E}">
        <p14:creationId xmlns:p14="http://schemas.microsoft.com/office/powerpoint/2010/main" val="2958547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Si quisiéramos dar una definición más pragmática y que uniera concepto directamente asociada a las tecnología de la información podríamos decir que se trata de una metodología, de unas herramientas o de aplicaciones informáticas que lo que hacen es reunir homogeneizar datos de diversos origines sean estos transaccionales o operacionales, información estructurada o no estructurada, internos o externos a la empresa, transformarlos mediante una arquitectura predefinida y presentarlos al usuario de negocio para brindarle una capacidad de análisis y que le proceso de toma de decisiones sea optimo.</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business</a:t>
            </a:r>
            <a:r>
              <a:rPr lang="es-PY" sz="1200" b="0" i="0" kern="1200" dirty="0">
                <a:solidFill>
                  <a:schemeClr val="tx1"/>
                </a:solidFill>
                <a:effectLst/>
                <a:latin typeface="+mn-lt"/>
                <a:ea typeface="+mn-ea"/>
                <a:cs typeface="+mn-cs"/>
              </a:rPr>
              <a:t>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se configura como un factor estratégico da una ventaja competitiva a las empresas que aplican una estrategia de inteligencia de negocios y esa ventaja consiste simplemente en dar una información privilegiada que permita a la empresa desarrollarse en el entorno competitivo en el que estamos en estos momentos.</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a:t>
            </a:fld>
            <a:endParaRPr lang="es-PY"/>
          </a:p>
        </p:txBody>
      </p:sp>
    </p:spTree>
    <p:extLst>
      <p:ext uri="{BB962C8B-B14F-4D97-AF65-F5344CB8AC3E}">
        <p14:creationId xmlns:p14="http://schemas.microsoft.com/office/powerpoint/2010/main" val="17624251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34</a:t>
            </a:fld>
            <a:endParaRPr lang="es-PY"/>
          </a:p>
        </p:txBody>
      </p:sp>
    </p:spTree>
    <p:extLst>
      <p:ext uri="{BB962C8B-B14F-4D97-AF65-F5344CB8AC3E}">
        <p14:creationId xmlns:p14="http://schemas.microsoft.com/office/powerpoint/2010/main" val="3170985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35</a:t>
            </a:fld>
            <a:endParaRPr lang="es-PY"/>
          </a:p>
        </p:txBody>
      </p:sp>
    </p:spTree>
    <p:extLst>
      <p:ext uri="{BB962C8B-B14F-4D97-AF65-F5344CB8AC3E}">
        <p14:creationId xmlns:p14="http://schemas.microsoft.com/office/powerpoint/2010/main" val="3873679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36</a:t>
            </a:fld>
            <a:endParaRPr lang="es-PY"/>
          </a:p>
        </p:txBody>
      </p:sp>
    </p:spTree>
    <p:extLst>
      <p:ext uri="{BB962C8B-B14F-4D97-AF65-F5344CB8AC3E}">
        <p14:creationId xmlns:p14="http://schemas.microsoft.com/office/powerpoint/2010/main" val="13799961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37</a:t>
            </a:fld>
            <a:endParaRPr lang="es-PY"/>
          </a:p>
        </p:txBody>
      </p:sp>
    </p:spTree>
    <p:extLst>
      <p:ext uri="{BB962C8B-B14F-4D97-AF65-F5344CB8AC3E}">
        <p14:creationId xmlns:p14="http://schemas.microsoft.com/office/powerpoint/2010/main" val="41403606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38</a:t>
            </a:fld>
            <a:endParaRPr lang="es-PY"/>
          </a:p>
        </p:txBody>
      </p:sp>
    </p:spTree>
    <p:extLst>
      <p:ext uri="{BB962C8B-B14F-4D97-AF65-F5344CB8AC3E}">
        <p14:creationId xmlns:p14="http://schemas.microsoft.com/office/powerpoint/2010/main" val="25046415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39</a:t>
            </a:fld>
            <a:endParaRPr lang="es-PY"/>
          </a:p>
        </p:txBody>
      </p:sp>
    </p:spTree>
    <p:extLst>
      <p:ext uri="{BB962C8B-B14F-4D97-AF65-F5344CB8AC3E}">
        <p14:creationId xmlns:p14="http://schemas.microsoft.com/office/powerpoint/2010/main" val="41501486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40</a:t>
            </a:fld>
            <a:endParaRPr lang="es-PY"/>
          </a:p>
        </p:txBody>
      </p:sp>
    </p:spTree>
    <p:extLst>
      <p:ext uri="{BB962C8B-B14F-4D97-AF65-F5344CB8AC3E}">
        <p14:creationId xmlns:p14="http://schemas.microsoft.com/office/powerpoint/2010/main" val="214838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41</a:t>
            </a:fld>
            <a:endParaRPr lang="es-PY"/>
          </a:p>
        </p:txBody>
      </p:sp>
    </p:spTree>
    <p:extLst>
      <p:ext uri="{BB962C8B-B14F-4D97-AF65-F5344CB8AC3E}">
        <p14:creationId xmlns:p14="http://schemas.microsoft.com/office/powerpoint/2010/main" val="3613769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42</a:t>
            </a:fld>
            <a:endParaRPr lang="es-PY"/>
          </a:p>
        </p:txBody>
      </p:sp>
    </p:spTree>
    <p:extLst>
      <p:ext uri="{BB962C8B-B14F-4D97-AF65-F5344CB8AC3E}">
        <p14:creationId xmlns:p14="http://schemas.microsoft.com/office/powerpoint/2010/main" val="23029819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43</a:t>
            </a:fld>
            <a:endParaRPr lang="es-PY"/>
          </a:p>
        </p:txBody>
      </p:sp>
    </p:spTree>
    <p:extLst>
      <p:ext uri="{BB962C8B-B14F-4D97-AF65-F5344CB8AC3E}">
        <p14:creationId xmlns:p14="http://schemas.microsoft.com/office/powerpoint/2010/main" val="1338795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Resumiendo el Business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lo que intenta es dar una información adecuada a la persona adecuada y el momento preciso.</a:t>
            </a:r>
            <a:endParaRPr lang="es-PY" sz="1200" dirty="0"/>
          </a:p>
          <a:p>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a:t>
            </a:fld>
            <a:endParaRPr lang="es-PY"/>
          </a:p>
        </p:txBody>
      </p:sp>
    </p:spTree>
    <p:extLst>
      <p:ext uri="{BB962C8B-B14F-4D97-AF65-F5344CB8AC3E}">
        <p14:creationId xmlns:p14="http://schemas.microsoft.com/office/powerpoint/2010/main" val="1606386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44</a:t>
            </a:fld>
            <a:endParaRPr lang="es-PY"/>
          </a:p>
        </p:txBody>
      </p:sp>
    </p:spTree>
    <p:extLst>
      <p:ext uri="{BB962C8B-B14F-4D97-AF65-F5344CB8AC3E}">
        <p14:creationId xmlns:p14="http://schemas.microsoft.com/office/powerpoint/2010/main" val="33914860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45</a:t>
            </a:fld>
            <a:endParaRPr lang="es-PY"/>
          </a:p>
        </p:txBody>
      </p:sp>
    </p:spTree>
    <p:extLst>
      <p:ext uri="{BB962C8B-B14F-4D97-AF65-F5344CB8AC3E}">
        <p14:creationId xmlns:p14="http://schemas.microsoft.com/office/powerpoint/2010/main" val="18717447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46</a:t>
            </a:fld>
            <a:endParaRPr lang="es-PY"/>
          </a:p>
        </p:txBody>
      </p:sp>
    </p:spTree>
    <p:extLst>
      <p:ext uri="{BB962C8B-B14F-4D97-AF65-F5344CB8AC3E}">
        <p14:creationId xmlns:p14="http://schemas.microsoft.com/office/powerpoint/2010/main" val="875047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Y" dirty="0"/>
              <a:t>Datos:</a:t>
            </a:r>
          </a:p>
          <a:p>
            <a:r>
              <a:rPr lang="es-PY" dirty="0"/>
              <a:t>Son hechos y cifras sin procesar, sin ninguna interpretación ni ningún análisis añadidos.</a:t>
            </a:r>
          </a:p>
          <a:p>
            <a:r>
              <a:rPr lang="es-PY" dirty="0"/>
              <a:t>Información: </a:t>
            </a:r>
            <a:br>
              <a:rPr lang="es-PY" dirty="0"/>
            </a:br>
            <a:r>
              <a:rPr lang="es-PY" dirty="0"/>
              <a:t>Son datos que han sido interpretados a fin de que tengan sentido para el usuario.</a:t>
            </a:r>
            <a:br>
              <a:rPr lang="es-PY" dirty="0"/>
            </a:br>
            <a:r>
              <a:rPr lang="es-PY" dirty="0"/>
              <a:t>Conocimiento: </a:t>
            </a:r>
          </a:p>
          <a:p>
            <a:r>
              <a:rPr lang="es-PY" dirty="0"/>
              <a:t>Es una combinación de información, experiencia y visión que puede ser beneficiosa para el individuo o la organización.</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a:t>
            </a:fld>
            <a:endParaRPr lang="es-PY"/>
          </a:p>
        </p:txBody>
      </p:sp>
    </p:spTree>
    <p:extLst>
      <p:ext uri="{BB962C8B-B14F-4D97-AF65-F5344CB8AC3E}">
        <p14:creationId xmlns:p14="http://schemas.microsoft.com/office/powerpoint/2010/main" val="2694440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a:t>
            </a:fld>
            <a:endParaRPr lang="es-PY"/>
          </a:p>
        </p:txBody>
      </p:sp>
    </p:spTree>
    <p:extLst>
      <p:ext uri="{BB962C8B-B14F-4D97-AF65-F5344CB8AC3E}">
        <p14:creationId xmlns:p14="http://schemas.microsoft.com/office/powerpoint/2010/main" val="2595237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a:t>
            </a:fld>
            <a:endParaRPr lang="es-PY"/>
          </a:p>
        </p:txBody>
      </p:sp>
    </p:spTree>
    <p:extLst>
      <p:ext uri="{BB962C8B-B14F-4D97-AF65-F5344CB8AC3E}">
        <p14:creationId xmlns:p14="http://schemas.microsoft.com/office/powerpoint/2010/main" val="3646252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8</a:t>
            </a:fld>
            <a:endParaRPr lang="es-PY"/>
          </a:p>
        </p:txBody>
      </p:sp>
    </p:spTree>
    <p:extLst>
      <p:ext uri="{BB962C8B-B14F-4D97-AF65-F5344CB8AC3E}">
        <p14:creationId xmlns:p14="http://schemas.microsoft.com/office/powerpoint/2010/main" val="3728521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err="1">
                <a:solidFill>
                  <a:schemeClr val="tx1"/>
                </a:solidFill>
                <a:effectLst/>
                <a:latin typeface="+mn-lt"/>
                <a:ea typeface="+mn-ea"/>
                <a:cs typeface="+mn-cs"/>
              </a:rPr>
              <a:t>Extraer</a:t>
            </a:r>
            <a:r>
              <a:rPr lang="en-US" sz="1200" b="0" i="0" kern="1200" dirty="0">
                <a:solidFill>
                  <a:schemeClr val="tx1"/>
                </a:solidFill>
                <a:effectLst/>
                <a:latin typeface="+mn-lt"/>
                <a:ea typeface="+mn-ea"/>
                <a:cs typeface="+mn-cs"/>
              </a:rPr>
              <a:t>:</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Obtener</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informaci</a:t>
            </a:r>
            <a:r>
              <a:rPr lang="es-PY" sz="1200" b="0" i="0" kern="1200" baseline="0" dirty="0" err="1">
                <a:solidFill>
                  <a:schemeClr val="tx1"/>
                </a:solidFill>
                <a:effectLst/>
                <a:latin typeface="+mn-lt"/>
                <a:ea typeface="+mn-ea"/>
                <a:cs typeface="+mn-cs"/>
              </a:rPr>
              <a:t>ón</a:t>
            </a:r>
            <a:r>
              <a:rPr lang="es-PY" sz="1200" b="0" i="0" kern="1200" baseline="0" dirty="0">
                <a:solidFill>
                  <a:schemeClr val="tx1"/>
                </a:solidFill>
                <a:effectLst/>
                <a:latin typeface="+mn-lt"/>
                <a:ea typeface="+mn-ea"/>
                <a:cs typeface="+mn-cs"/>
              </a:rPr>
              <a:t> de diferentes orígenes, internos o externos, internos</a:t>
            </a:r>
            <a:r>
              <a:rPr lang="en-US" sz="1200" b="0" i="0" kern="1200" baseline="0" dirty="0">
                <a:solidFill>
                  <a:schemeClr val="tx1"/>
                </a:solidFill>
                <a:effectLst/>
                <a:latin typeface="+mn-lt"/>
                <a:ea typeface="+mn-ea"/>
                <a:cs typeface="+mn-cs"/>
              </a:rPr>
              <a:t>(</a:t>
            </a:r>
            <a:r>
              <a:rPr lang="en-US" sz="1200" b="0" i="0" kern="1200" baseline="0" dirty="0" err="1">
                <a:solidFill>
                  <a:schemeClr val="tx1"/>
                </a:solidFill>
                <a:effectLst/>
                <a:latin typeface="+mn-lt"/>
                <a:ea typeface="+mn-ea"/>
                <a:cs typeface="+mn-cs"/>
              </a:rPr>
              <a:t>DataMars</a:t>
            </a:r>
            <a:r>
              <a:rPr lang="en-US" sz="1200" b="0" i="0" kern="1200" baseline="0" dirty="0">
                <a:solidFill>
                  <a:schemeClr val="tx1"/>
                </a:solidFill>
                <a:effectLst/>
                <a:latin typeface="+mn-lt"/>
                <a:ea typeface="+mn-ea"/>
                <a:cs typeface="+mn-cs"/>
              </a:rPr>
              <a:t>, )</a:t>
            </a:r>
            <a:endParaRPr lang="es-PY" sz="1200" b="0" i="0" kern="1200" dirty="0">
              <a:solidFill>
                <a:schemeClr val="tx1"/>
              </a:solidFill>
              <a:effectLst/>
              <a:latin typeface="+mn-lt"/>
              <a:ea typeface="+mn-ea"/>
              <a:cs typeface="+mn-cs"/>
            </a:endParaRPr>
          </a:p>
          <a:p>
            <a:r>
              <a:rPr lang="es-PY" sz="1200" b="0" i="0" kern="1200" dirty="0">
                <a:solidFill>
                  <a:schemeClr val="tx1"/>
                </a:solidFill>
                <a:effectLst/>
                <a:latin typeface="+mn-lt"/>
                <a:ea typeface="+mn-ea"/>
                <a:cs typeface="+mn-cs"/>
              </a:rPr>
              <a:t>Transformar:</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Seleccionar sólo ciertas columnas para su carga (por ejemplo, que las columnas con valores nulos no se carguen).</a:t>
            </a:r>
          </a:p>
          <a:p>
            <a:r>
              <a:rPr lang="es-PY" sz="1200" b="0" i="0" kern="1200" dirty="0">
                <a:solidFill>
                  <a:schemeClr val="tx1"/>
                </a:solidFill>
                <a:effectLst/>
                <a:latin typeface="+mn-lt"/>
                <a:ea typeface="+mn-ea"/>
                <a:cs typeface="+mn-cs"/>
              </a:rPr>
              <a:t>Traducir códigos (por ejemplo, si la fuente almacena una "H" para Hombre y "M" para Mujer pero el destino tiene que guardar "1" para Hombre y "2" para Mujer). </a:t>
            </a:r>
          </a:p>
          <a:p>
            <a:r>
              <a:rPr lang="es-PY" sz="1200" b="0" i="0" kern="1200" dirty="0">
                <a:solidFill>
                  <a:schemeClr val="tx1"/>
                </a:solidFill>
                <a:effectLst/>
                <a:latin typeface="+mn-lt"/>
                <a:ea typeface="+mn-ea"/>
                <a:cs typeface="+mn-cs"/>
              </a:rPr>
              <a:t>Obtener nuevos valores calculados (por ejemplo, </a:t>
            </a:r>
            <a:r>
              <a:rPr lang="es-PY" sz="1200" b="0" i="0" kern="1200" dirty="0" err="1">
                <a:solidFill>
                  <a:schemeClr val="tx1"/>
                </a:solidFill>
                <a:effectLst/>
                <a:latin typeface="+mn-lt"/>
                <a:ea typeface="+mn-ea"/>
                <a:cs typeface="+mn-cs"/>
              </a:rPr>
              <a:t>total_venta</a:t>
            </a:r>
            <a:r>
              <a:rPr lang="es-PY" sz="1200" b="0" i="0" kern="1200" dirty="0">
                <a:solidFill>
                  <a:schemeClr val="tx1"/>
                </a:solidFill>
                <a:effectLst/>
                <a:latin typeface="+mn-lt"/>
                <a:ea typeface="+mn-ea"/>
                <a:cs typeface="+mn-cs"/>
              </a:rPr>
              <a:t> = cantidad * precio, o Beneficio = PVP - Coste).</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Existen técnicas y herramientas para realizar cada una de estas tareas.</a:t>
            </a:r>
            <a:r>
              <a:rPr lang="es-PY" sz="1200" b="0" i="0" kern="1200" baseline="0" dirty="0">
                <a:solidFill>
                  <a:schemeClr val="tx1"/>
                </a:solidFill>
                <a:effectLst/>
                <a:latin typeface="+mn-lt"/>
                <a:ea typeface="+mn-ea"/>
                <a:cs typeface="+mn-cs"/>
              </a:rPr>
              <a:t> Ejemplo:</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9</a:t>
            </a:fld>
            <a:endParaRPr lang="es-PY"/>
          </a:p>
        </p:txBody>
      </p:sp>
    </p:spTree>
    <p:extLst>
      <p:ext uri="{BB962C8B-B14F-4D97-AF65-F5344CB8AC3E}">
        <p14:creationId xmlns:p14="http://schemas.microsoft.com/office/powerpoint/2010/main" val="2872264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17" name="Rectangle 16"/>
          <p:cNvSpPr/>
          <p:nvPr userDrawn="1"/>
        </p:nvSpPr>
        <p:spPr>
          <a:xfrm>
            <a:off x="7038975" y="7216219"/>
            <a:ext cx="2660904" cy="95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userDrawn="1"/>
        </p:nvCxnSpPr>
        <p:spPr>
          <a:xfrm>
            <a:off x="7038558" y="2733674"/>
            <a:ext cx="26578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3939243" y="5152972"/>
            <a:ext cx="0" cy="21469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65125" y="2743199"/>
            <a:ext cx="256032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t"/>
          <a:lstStyle/>
          <a:p>
            <a:pPr algn="ctr">
              <a:lnSpc>
                <a:spcPct val="130000"/>
              </a:lnSpc>
            </a:pPr>
            <a:endParaRPr/>
          </a:p>
        </p:txBody>
      </p:sp>
      <p:sp>
        <p:nvSpPr>
          <p:cNvPr id="31" name="Text Placeholder 21"/>
          <p:cNvSpPr>
            <a:spLocks noGrp="1"/>
          </p:cNvSpPr>
          <p:nvPr>
            <p:ph type="body" sz="quarter" idx="20" hasCustomPrompt="1"/>
          </p:nvPr>
        </p:nvSpPr>
        <p:spPr>
          <a:xfrm>
            <a:off x="365760" y="457200"/>
            <a:ext cx="2560320" cy="2148840"/>
          </a:xfrm>
        </p:spPr>
        <p:txBody>
          <a:bodyPr lIns="0" tIns="0" rIns="0" bIns="0" anchor="b">
            <a:noAutofit/>
          </a:bodyPr>
          <a:lstStyle>
            <a:lvl1pPr marL="0" indent="0" algn="l">
              <a:lnSpc>
                <a:spcPct val="90000"/>
              </a:lnSpc>
              <a:spcBef>
                <a:spcPts val="0"/>
              </a:spcBef>
              <a:buNone/>
              <a:defRPr sz="2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28" name="Text Placeholder 21"/>
          <p:cNvSpPr>
            <a:spLocks noGrp="1"/>
          </p:cNvSpPr>
          <p:nvPr>
            <p:ph type="body" sz="quarter" idx="19" hasCustomPrompt="1"/>
          </p:nvPr>
        </p:nvSpPr>
        <p:spPr>
          <a:xfrm>
            <a:off x="548640" y="2912420"/>
            <a:ext cx="2194560" cy="4254338"/>
          </a:xfrm>
        </p:spPr>
        <p:txBody>
          <a:bodyPr lIns="0" tIns="0" rIns="0" bIns="0" anchor="t">
            <a:noAutofit/>
          </a:bodyPr>
          <a:lstStyle>
            <a:lvl1pPr marL="0" indent="0" algn="l">
              <a:lnSpc>
                <a:spcPct val="120000"/>
              </a:lnSpc>
              <a:spcBef>
                <a:spcPts val="600"/>
              </a:spcBef>
              <a:buNone/>
              <a:defRPr sz="1400">
                <a:solidFill>
                  <a:schemeClr val="bg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3" name="Text Placeholder 21"/>
          <p:cNvSpPr>
            <a:spLocks noGrp="1"/>
          </p:cNvSpPr>
          <p:nvPr>
            <p:ph type="body" sz="quarter" idx="14" hasCustomPrompt="1"/>
          </p:nvPr>
        </p:nvSpPr>
        <p:spPr>
          <a:xfrm rot="16200000">
            <a:off x="2581244" y="5941899"/>
            <a:ext cx="2449512" cy="266486"/>
          </a:xfrm>
        </p:spPr>
        <p:txBody>
          <a:bodyPr lIns="0" tIns="0" rIns="0" bIns="0" anchor="ctr">
            <a:noAutofit/>
          </a:bodyPr>
          <a:lstStyle>
            <a:lvl1pPr marL="0" indent="0" algn="l">
              <a:lnSpc>
                <a:spcPct val="85000"/>
              </a:lnSpc>
              <a:spcBef>
                <a:spcPts val="0"/>
              </a:spcBef>
              <a:buNone/>
              <a:defRPr sz="12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976711" y="5861201"/>
            <a:ext cx="2449512" cy="427881"/>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B</a:t>
            </a:r>
            <a:r>
              <a:rPr dirty="0"/>
              <a:t>usiness </a:t>
            </a:r>
            <a:r>
              <a:rPr lang="en-US" dirty="0"/>
              <a:t>A</a:t>
            </a:r>
            <a:r>
              <a:rPr dirty="0"/>
              <a:t>ddress</a:t>
            </a:r>
          </a:p>
        </p:txBody>
      </p:sp>
      <p:sp>
        <p:nvSpPr>
          <p:cNvPr id="20" name="Text Placeholder 21"/>
          <p:cNvSpPr>
            <a:spLocks noGrp="1"/>
          </p:cNvSpPr>
          <p:nvPr>
            <p:ph type="body" sz="quarter" idx="23" hasCustomPrompt="1"/>
          </p:nvPr>
        </p:nvSpPr>
        <p:spPr>
          <a:xfrm rot="16200000">
            <a:off x="3784137" y="2736151"/>
            <a:ext cx="1785749" cy="586680"/>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Recipient Name</a:t>
            </a:r>
            <a:br>
              <a:rPr lang="en-US" dirty="0"/>
            </a:br>
            <a:r>
              <a:rPr lang="en-US" dirty="0"/>
              <a:t>Address</a:t>
            </a:r>
            <a:br>
              <a:rPr lang="en-US" dirty="0"/>
            </a:br>
            <a:r>
              <a:rPr lang="en-US" dirty="0"/>
              <a:t>City, ST  ZIP Code</a:t>
            </a:r>
            <a:endParaRPr dirty="0"/>
          </a:p>
        </p:txBody>
      </p:sp>
      <p:sp>
        <p:nvSpPr>
          <p:cNvPr id="33" name="Text Placeholder 21"/>
          <p:cNvSpPr>
            <a:spLocks noGrp="1"/>
          </p:cNvSpPr>
          <p:nvPr>
            <p:ph type="body" sz="quarter" idx="21" hasCustomPrompt="1"/>
          </p:nvPr>
        </p:nvSpPr>
        <p:spPr>
          <a:xfrm>
            <a:off x="7038974" y="457200"/>
            <a:ext cx="2657475" cy="2148840"/>
          </a:xfrm>
        </p:spPr>
        <p:txBody>
          <a:bodyPr lIns="0" tIns="0" rIns="0" bIns="0" anchor="b">
            <a:noAutofit/>
          </a:bodyPr>
          <a:lstStyle>
            <a:lvl1pPr marL="0" indent="0" algn="l">
              <a:lnSpc>
                <a:spcPct val="90000"/>
              </a:lnSpc>
              <a:spcBef>
                <a:spcPts val="0"/>
              </a:spcBef>
              <a:buNone/>
              <a:defRPr sz="3600" baseline="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34" name="Text Placeholder 21"/>
          <p:cNvSpPr>
            <a:spLocks noGrp="1"/>
          </p:cNvSpPr>
          <p:nvPr>
            <p:ph type="body" sz="quarter" idx="22" hasCustomPrompt="1"/>
          </p:nvPr>
        </p:nvSpPr>
        <p:spPr>
          <a:xfrm>
            <a:off x="7038559" y="2826361"/>
            <a:ext cx="2657890" cy="497864"/>
          </a:xfrm>
        </p:spPr>
        <p:txBody>
          <a:bodyPr lIns="0" tIns="0" rIns="0" bIns="0" anchor="t">
            <a:noAutofit/>
          </a:bodyPr>
          <a:lstStyle>
            <a:lvl1pPr marL="0" indent="0" algn="l">
              <a:lnSpc>
                <a:spcPct val="100000"/>
              </a:lnSpc>
              <a:spcBef>
                <a:spcPts val="0"/>
              </a:spcBef>
              <a:buNone/>
              <a:defRPr sz="14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Click to add text</a:t>
            </a:r>
            <a:endParaRPr dirty="0"/>
          </a:p>
        </p:txBody>
      </p:sp>
      <p:cxnSp>
        <p:nvCxnSpPr>
          <p:cNvPr id="3" name="fold"/>
          <p:cNvCxnSpPr/>
          <p:nvPr userDrawn="1"/>
        </p:nvCxnSpPr>
        <p:spPr>
          <a:xfrm>
            <a:off x="329184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fold"/>
          <p:cNvCxnSpPr/>
          <p:nvPr userDrawn="1"/>
        </p:nvCxnSpPr>
        <p:spPr>
          <a:xfrm>
            <a:off x="667512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7" name="stamp mark"/>
          <p:cNvSpPr/>
          <p:nvPr userDrawn="1"/>
        </p:nvSpPr>
        <p:spPr>
          <a:xfrm rot="16200000">
            <a:off x="3672757" y="457200"/>
            <a:ext cx="692114" cy="684537"/>
          </a:xfrm>
          <a:prstGeom prst="rect">
            <a:avLst/>
          </a:prstGeom>
          <a:noFill/>
          <a:ln w="63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latin typeface="+mj-lt"/>
              </a:rPr>
              <a:t>PLACE STAMP HERE</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88" userDrawn="1">
          <p15:clr>
            <a:srgbClr val="FBAE40"/>
          </p15:clr>
        </p15:guide>
        <p15:guide id="2" orient="horz" pos="4608" userDrawn="1">
          <p15:clr>
            <a:srgbClr val="FBAE40"/>
          </p15:clr>
        </p15:guide>
        <p15:guide id="3" pos="230" userDrawn="1">
          <p15:clr>
            <a:srgbClr val="FBAE40"/>
          </p15:clr>
        </p15:guide>
        <p15:guide id="4" pos="1846" userDrawn="1">
          <p15:clr>
            <a:srgbClr val="FBAE40"/>
          </p15:clr>
        </p15:guide>
        <p15:guide id="5" pos="2304" userDrawn="1">
          <p15:clr>
            <a:srgbClr val="FBAE40"/>
          </p15:clr>
        </p15:guide>
        <p15:guide id="6" pos="6108" userDrawn="1">
          <p15:clr>
            <a:srgbClr val="FBAE40"/>
          </p15:clr>
        </p15:guide>
        <p15:guide id="7" pos="44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5C81005D-A0F2-490E-A3E8-71C3043FC556}" type="datetime1">
              <a:rPr lang="en-US" altLang="es-PY"/>
              <a:pPr/>
              <a:t>10/29/2016</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3449D0A0-8691-4E65-BC4D-6321867D6CE9}" type="slidenum">
              <a:rPr lang="en-US" altLang="es-PY"/>
              <a:pPr/>
              <a:t>‹#›</a:t>
            </a:fld>
            <a:endParaRPr lang="en-US" altLang="es-PY"/>
          </a:p>
        </p:txBody>
      </p:sp>
    </p:spTree>
    <p:extLst>
      <p:ext uri="{BB962C8B-B14F-4D97-AF65-F5344CB8AC3E}">
        <p14:creationId xmlns:p14="http://schemas.microsoft.com/office/powerpoint/2010/main" val="4001542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3AB2BA57-8EC2-445C-A2F0-CFB03F477A26}" type="datetime1">
              <a:rPr lang="en-US" altLang="es-PY"/>
              <a:pPr/>
              <a:t>10/29/2016</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CA9503F0-F08C-4B10-81DD-F834CB74D5B5}" type="slidenum">
              <a:rPr lang="en-US" altLang="es-PY"/>
              <a:pPr/>
              <a:t>‹#›</a:t>
            </a:fld>
            <a:endParaRPr lang="en-US" altLang="es-PY"/>
          </a:p>
        </p:txBody>
      </p:sp>
    </p:spTree>
    <p:extLst>
      <p:ext uri="{BB962C8B-B14F-4D97-AF65-F5344CB8AC3E}">
        <p14:creationId xmlns:p14="http://schemas.microsoft.com/office/powerpoint/2010/main" val="136453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BC623E44-4AE6-440F-B20F-96C66E99A6E8}" type="datetime1">
              <a:rPr lang="en-US" altLang="es-PY"/>
              <a:pPr/>
              <a:t>10/29/2016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26D8C0B8-5FED-49F9-8C05-D6B69943EC85}" type="slidenum">
              <a:rPr lang="en-US" altLang="es-PY"/>
              <a:pPr/>
              <a:t>‹#›</a:t>
            </a:fld>
            <a:endParaRPr lang="en-US" altLang="es-PY"/>
          </a:p>
        </p:txBody>
      </p:sp>
    </p:spTree>
    <p:extLst>
      <p:ext uri="{BB962C8B-B14F-4D97-AF65-F5344CB8AC3E}">
        <p14:creationId xmlns:p14="http://schemas.microsoft.com/office/powerpoint/2010/main" val="2828958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C67F51B2-4202-4186-B489-3D9D1718C8FC}" type="datetime1">
              <a:rPr lang="en-US" altLang="es-PY"/>
              <a:pPr/>
              <a:t>10/29/2016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B11992D0-7FBF-4AE4-9A6A-E3B3E5284F54}" type="slidenum">
              <a:rPr lang="en-US" altLang="es-PY"/>
              <a:pPr/>
              <a:t>‹#›</a:t>
            </a:fld>
            <a:endParaRPr lang="en-US" altLang="es-PY"/>
          </a:p>
        </p:txBody>
      </p:sp>
    </p:spTree>
    <p:extLst>
      <p:ext uri="{BB962C8B-B14F-4D97-AF65-F5344CB8AC3E}">
        <p14:creationId xmlns:p14="http://schemas.microsoft.com/office/powerpoint/2010/main" val="42251361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6" descr="section-bg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2515"/>
            <a:ext cx="10095072" cy="585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p:cNvCxnSpPr>
            <a:cxnSpLocks noChangeShapeType="1"/>
          </p:cNvCxnSpPr>
          <p:nvPr userDrawn="1"/>
        </p:nvCxnSpPr>
        <p:spPr bwMode="auto">
          <a:xfrm>
            <a:off x="1" y="4247833"/>
            <a:ext cx="4650264" cy="0"/>
          </a:xfrm>
          <a:prstGeom prst="line">
            <a:avLst/>
          </a:prstGeom>
          <a:noFill/>
          <a:ln w="25400">
            <a:solidFill>
              <a:srgbClr val="FFFFFF"/>
            </a:solidFill>
            <a:round/>
            <a:headEnd/>
            <a:tailEnd/>
          </a:ln>
          <a:effectLst>
            <a:outerShdw blurRad="12700" dist="19939" dir="5400000" algn="tl" rotWithShape="0">
              <a:srgbClr val="808080">
                <a:alpha val="7999"/>
              </a:srgbClr>
            </a:outerShdw>
          </a:effectLst>
          <a:extLst>
            <a:ext uri="{909E8E84-426E-40DD-AFC4-6F175D3DCCD1}">
              <a14:hiddenFill xmlns:a14="http://schemas.microsoft.com/office/drawing/2010/main">
                <a:noFill/>
              </a14:hiddenFill>
            </a:ext>
          </a:extLst>
        </p:spPr>
      </p:cxnSp>
      <p:sp>
        <p:nvSpPr>
          <p:cNvPr id="9" name="Text Placeholder 8"/>
          <p:cNvSpPr>
            <a:spLocks noGrp="1"/>
          </p:cNvSpPr>
          <p:nvPr>
            <p:ph type="body" sz="quarter" idx="10"/>
          </p:nvPr>
        </p:nvSpPr>
        <p:spPr>
          <a:xfrm>
            <a:off x="730133" y="3185720"/>
            <a:ext cx="5279542" cy="1177854"/>
          </a:xfrm>
          <a:prstGeom prst="rect">
            <a:avLst/>
          </a:prstGeom>
        </p:spPr>
        <p:txBody>
          <a:bodyPr/>
          <a:lstStyle>
            <a:lvl1pPr marL="0" indent="0" algn="l">
              <a:buFontTx/>
              <a:buNone/>
              <a:defRPr sz="4840" b="0" i="0" baseline="0">
                <a:solidFill>
                  <a:srgbClr val="1F447D"/>
                </a:solidFill>
                <a:latin typeface="Gill Sans MT"/>
                <a:cs typeface="Gill Sans MT"/>
              </a:defRPr>
            </a:lvl1pPr>
          </a:lstStyle>
          <a:p>
            <a:pPr lvl="0"/>
            <a:r>
              <a:rPr lang="en-US"/>
              <a:t>Click to edit Master text styles</a:t>
            </a:r>
          </a:p>
        </p:txBody>
      </p:sp>
    </p:spTree>
    <p:extLst>
      <p:ext uri="{BB962C8B-B14F-4D97-AF65-F5344CB8AC3E}">
        <p14:creationId xmlns:p14="http://schemas.microsoft.com/office/powerpoint/2010/main" val="3134649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cxnSp>
        <p:nvCxnSpPr>
          <p:cNvPr id="4" name="Straight Connector 6"/>
          <p:cNvCxnSpPr/>
          <p:nvPr userDrawn="1"/>
        </p:nvCxnSpPr>
        <p:spPr>
          <a:xfrm>
            <a:off x="0" y="1151467"/>
            <a:ext cx="10058400" cy="1800"/>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7"/>
          <p:cNvSpPr txBox="1">
            <a:spLocks noChangeArrowheads="1"/>
          </p:cNvSpPr>
          <p:nvPr userDrawn="1"/>
        </p:nvSpPr>
        <p:spPr bwMode="auto">
          <a:xfrm>
            <a:off x="1431925" y="7482735"/>
            <a:ext cx="3185160" cy="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s-PY" sz="880">
                <a:solidFill>
                  <a:srgbClr val="000000"/>
                </a:solidFill>
                <a:ea typeface="ヒラギノ角ゴ Pro W3" charset="-128"/>
              </a:rPr>
              <a:t>© Hortonworks Inc. 2013</a:t>
            </a:r>
          </a:p>
        </p:txBody>
      </p:sp>
      <p:sp>
        <p:nvSpPr>
          <p:cNvPr id="5" name="Title Placeholder 1"/>
          <p:cNvSpPr>
            <a:spLocks noGrp="1"/>
          </p:cNvSpPr>
          <p:nvPr>
            <p:ph type="title"/>
          </p:nvPr>
        </p:nvSpPr>
        <p:spPr>
          <a:xfrm>
            <a:off x="502920" y="0"/>
            <a:ext cx="9052560" cy="1151467"/>
          </a:xfrm>
          <a:prstGeom prst="rect">
            <a:avLst/>
          </a:prstGeom>
        </p:spPr>
        <p:txBody>
          <a:bodyPr rtlCol="0">
            <a:normAutofit/>
          </a:bodyPr>
          <a:lstStyle>
            <a:lvl1pPr>
              <a:defRPr>
                <a:latin typeface="Arial"/>
                <a:cs typeface="Aria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502920" y="1320588"/>
            <a:ext cx="9052560" cy="5615200"/>
          </a:xfrm>
          <a:prstGeom prst="rect">
            <a:avLst/>
          </a:prstGeom>
        </p:spPr>
        <p:txBody>
          <a:bodyPr/>
          <a:lstStyle>
            <a:lvl1pPr marL="185103" indent="-185103">
              <a:buClr>
                <a:srgbClr val="69BE28"/>
              </a:buClr>
              <a:defRPr sz="1980" b="1" i="0">
                <a:latin typeface="Arial"/>
                <a:cs typeface="Arial"/>
              </a:defRPr>
            </a:lvl1pPr>
            <a:lvl2pPr marL="623412" indent="-185103">
              <a:buFont typeface="Lucida Grande"/>
              <a:buChar char="–"/>
              <a:defRPr sz="1760"/>
            </a:lvl2pPr>
            <a:lvl3pPr marL="1189197" indent="-183357">
              <a:spcAft>
                <a:spcPts val="1320"/>
              </a:spcAft>
              <a:buFont typeface="Lucida Grande"/>
              <a:buChar char="–"/>
              <a:defRPr sz="1540"/>
            </a:lvl3pPr>
            <a:lvl4pPr marL="1697355" indent="-188595">
              <a:defRPr sz="1540"/>
            </a:lvl4pPr>
            <a:lvl5pPr marL="2205514" indent="-193834">
              <a:buFont typeface="Lucida Grande"/>
              <a:buChar char="-"/>
              <a:defRPr sz="15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208520" y="7328007"/>
            <a:ext cx="2346960" cy="413808"/>
          </a:xfrm>
        </p:spPr>
        <p:txBody>
          <a:bodyPr/>
          <a:lstStyle>
            <a:lvl1pPr>
              <a:defRPr sz="880">
                <a:solidFill>
                  <a:srgbClr val="000000"/>
                </a:solidFill>
                <a:latin typeface="Arial" panose="020B0604020202020204" pitchFamily="34" charset="0"/>
              </a:defRPr>
            </a:lvl1pPr>
          </a:lstStyle>
          <a:p>
            <a:r>
              <a:rPr lang="en-US" altLang="es-PY"/>
              <a:t>Page </a:t>
            </a:r>
            <a:fld id="{BDE617F5-605B-49EA-85BB-984EE88CDE14}" type="slidenum">
              <a:rPr lang="en-US" altLang="es-PY"/>
              <a:pPr/>
              <a:t>‹#›</a:t>
            </a:fld>
            <a:endParaRPr lang="en-US" altLang="es-PY"/>
          </a:p>
        </p:txBody>
      </p:sp>
    </p:spTree>
    <p:extLst>
      <p:ext uri="{BB962C8B-B14F-4D97-AF65-F5344CB8AC3E}">
        <p14:creationId xmlns:p14="http://schemas.microsoft.com/office/powerpoint/2010/main" val="3989329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16" name="Rectangle 15"/>
          <p:cNvSpPr/>
          <p:nvPr userDrawn="1"/>
        </p:nvSpPr>
        <p:spPr>
          <a:xfrm>
            <a:off x="7132320" y="5299915"/>
            <a:ext cx="2559367" cy="201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1"/>
          <p:cNvSpPr>
            <a:spLocks noGrp="1"/>
          </p:cNvSpPr>
          <p:nvPr>
            <p:ph type="pic" sz="quarter" idx="10"/>
          </p:nvPr>
        </p:nvSpPr>
        <p:spPr>
          <a:xfrm>
            <a:off x="366713" y="457200"/>
            <a:ext cx="2652712" cy="2011680"/>
          </a:xfrm>
        </p:spPr>
        <p:txBody>
          <a:bodyPr tIns="457200">
            <a:normAutofit/>
          </a:bodyPr>
          <a:lstStyle>
            <a:lvl1pPr marL="0" indent="0" algn="ctr">
              <a:buNone/>
              <a:defRPr sz="2000"/>
            </a:lvl1pPr>
          </a:lstStyle>
          <a:p>
            <a:r>
              <a:rPr lang="en-US"/>
              <a:t>Click icon to add picture</a:t>
            </a:r>
            <a:endParaRPr dirty="0"/>
          </a:p>
        </p:txBody>
      </p:sp>
      <p:sp>
        <p:nvSpPr>
          <p:cNvPr id="52" name="Picture Placeholder 11" descr="This placeholder is filled with a thin rule line so you can easily move the lines around on the slide" title="Line placeholder"/>
          <p:cNvSpPr>
            <a:spLocks noGrp="1"/>
          </p:cNvSpPr>
          <p:nvPr>
            <p:ph type="pic" sz="quarter" idx="52" hasCustomPrompt="1"/>
          </p:nvPr>
        </p:nvSpPr>
        <p:spPr>
          <a:xfrm>
            <a:off x="366713" y="3165473"/>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31" name="Text Placeholder 21"/>
          <p:cNvSpPr>
            <a:spLocks noGrp="1"/>
          </p:cNvSpPr>
          <p:nvPr>
            <p:ph type="body" sz="quarter" idx="20" hasCustomPrompt="1"/>
          </p:nvPr>
        </p:nvSpPr>
        <p:spPr>
          <a:xfrm>
            <a:off x="366713" y="2607972"/>
            <a:ext cx="2652712" cy="579548"/>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43" name="Text Placeholder 21"/>
          <p:cNvSpPr>
            <a:spLocks noGrp="1"/>
          </p:cNvSpPr>
          <p:nvPr>
            <p:ph type="body" sz="quarter" idx="31" hasCustomPrompt="1"/>
          </p:nvPr>
        </p:nvSpPr>
        <p:spPr>
          <a:xfrm>
            <a:off x="366713" y="3309975"/>
            <a:ext cx="2652713" cy="1354597"/>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26" name="Text Placeholder 21"/>
          <p:cNvSpPr>
            <a:spLocks noGrp="1"/>
          </p:cNvSpPr>
          <p:nvPr>
            <p:ph type="body" sz="quarter" idx="36" hasCustomPrompt="1"/>
          </p:nvPr>
        </p:nvSpPr>
        <p:spPr>
          <a:xfrm>
            <a:off x="366713" y="4713829"/>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7" name="Text Placeholder 21"/>
          <p:cNvSpPr>
            <a:spLocks noGrp="1"/>
          </p:cNvSpPr>
          <p:nvPr>
            <p:ph type="body" sz="quarter" idx="37" hasCustomPrompt="1"/>
          </p:nvPr>
        </p:nvSpPr>
        <p:spPr>
          <a:xfrm>
            <a:off x="366713" y="5000136"/>
            <a:ext cx="2652713" cy="2311458"/>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5" name="Picture Placeholder 11" descr="This placeholder is filled with a thin rule line so you can easily move the lines around on the slide" title="Line placeholder"/>
          <p:cNvSpPr>
            <a:spLocks noGrp="1"/>
          </p:cNvSpPr>
          <p:nvPr>
            <p:ph type="pic" sz="quarter" idx="51" hasCustomPrompt="1"/>
          </p:nvPr>
        </p:nvSpPr>
        <p:spPr>
          <a:xfrm>
            <a:off x="3747136" y="878132"/>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28" name="Text Placeholder 21"/>
          <p:cNvSpPr>
            <a:spLocks noGrp="1"/>
          </p:cNvSpPr>
          <p:nvPr>
            <p:ph type="body" sz="quarter" idx="38" hasCustomPrompt="1"/>
          </p:nvPr>
        </p:nvSpPr>
        <p:spPr>
          <a:xfrm>
            <a:off x="3748088" y="431528"/>
            <a:ext cx="2652712"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0" name="Text Placeholder 21"/>
          <p:cNvSpPr>
            <a:spLocks noGrp="1"/>
          </p:cNvSpPr>
          <p:nvPr>
            <p:ph type="body" sz="quarter" idx="39" hasCustomPrompt="1"/>
          </p:nvPr>
        </p:nvSpPr>
        <p:spPr>
          <a:xfrm>
            <a:off x="3748088" y="1017535"/>
            <a:ext cx="2652713" cy="72632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7" name="Text Placeholder 21"/>
          <p:cNvSpPr>
            <a:spLocks noGrp="1"/>
          </p:cNvSpPr>
          <p:nvPr>
            <p:ph type="body" sz="quarter" idx="40" hasCustomPrompt="1"/>
          </p:nvPr>
        </p:nvSpPr>
        <p:spPr>
          <a:xfrm>
            <a:off x="3748088" y="1824702"/>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9" name="Text Placeholder 21"/>
          <p:cNvSpPr>
            <a:spLocks noGrp="1"/>
          </p:cNvSpPr>
          <p:nvPr>
            <p:ph type="body" sz="quarter" idx="41" hasCustomPrompt="1"/>
          </p:nvPr>
        </p:nvSpPr>
        <p:spPr>
          <a:xfrm>
            <a:off x="3748088" y="2112264"/>
            <a:ext cx="2652713" cy="546216"/>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1" name="Text Placeholder 21"/>
          <p:cNvSpPr>
            <a:spLocks noGrp="1"/>
          </p:cNvSpPr>
          <p:nvPr>
            <p:ph type="body" sz="quarter" idx="42" hasCustomPrompt="1"/>
          </p:nvPr>
        </p:nvSpPr>
        <p:spPr>
          <a:xfrm>
            <a:off x="3748088" y="2826437"/>
            <a:ext cx="2652713" cy="678072"/>
          </a:xfrm>
        </p:spPr>
        <p:txBody>
          <a:bodyPr lIns="0" tIns="0" rIns="0" bIns="0" anchor="ctr">
            <a:noAutofit/>
          </a:bodyPr>
          <a:lstStyle>
            <a:lvl1pPr marL="0" indent="0" algn="l">
              <a:lnSpc>
                <a:spcPct val="120000"/>
              </a:lnSpc>
              <a:spcBef>
                <a:spcPts val="400"/>
              </a:spcBef>
              <a:buNone/>
              <a:defRPr sz="1000" i="1">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a:t>
            </a:r>
            <a:r>
              <a:rPr lang="en-US" dirty="0"/>
              <a:t>quotation or callout text</a:t>
            </a:r>
            <a:endParaRPr dirty="0"/>
          </a:p>
        </p:txBody>
      </p:sp>
      <p:sp>
        <p:nvSpPr>
          <p:cNvPr id="42" name="Text Placeholder 21"/>
          <p:cNvSpPr>
            <a:spLocks noGrp="1"/>
          </p:cNvSpPr>
          <p:nvPr>
            <p:ph type="body" sz="quarter" idx="43" hasCustomPrompt="1"/>
          </p:nvPr>
        </p:nvSpPr>
        <p:spPr>
          <a:xfrm>
            <a:off x="3748088" y="3693995"/>
            <a:ext cx="2652713" cy="1123392"/>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4" name="Picture Placeholder 11"/>
          <p:cNvSpPr>
            <a:spLocks noGrp="1"/>
          </p:cNvSpPr>
          <p:nvPr>
            <p:ph type="pic" sz="quarter" idx="22"/>
          </p:nvPr>
        </p:nvSpPr>
        <p:spPr>
          <a:xfrm>
            <a:off x="3748088" y="5299915"/>
            <a:ext cx="2652712" cy="2011680"/>
          </a:xfrm>
        </p:spPr>
        <p:txBody>
          <a:bodyPr tIns="457200">
            <a:normAutofit/>
          </a:bodyPr>
          <a:lstStyle>
            <a:lvl1pPr marL="0" indent="0" algn="ctr">
              <a:buNone/>
              <a:defRPr sz="2000"/>
            </a:lvl1pPr>
          </a:lstStyle>
          <a:p>
            <a:r>
              <a:rPr lang="en-US"/>
              <a:t>Click icon to add picture</a:t>
            </a:r>
            <a:endParaRPr/>
          </a:p>
        </p:txBody>
      </p:sp>
      <p:sp>
        <p:nvSpPr>
          <p:cNvPr id="54" name="Text Placeholder 21"/>
          <p:cNvSpPr>
            <a:spLocks noGrp="1"/>
          </p:cNvSpPr>
          <p:nvPr>
            <p:ph type="body" sz="quarter" idx="45" hasCustomPrompt="1"/>
          </p:nvPr>
        </p:nvSpPr>
        <p:spPr>
          <a:xfrm>
            <a:off x="7131368" y="674635"/>
            <a:ext cx="2560320" cy="158393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7" name="Picture Placeholder 11" descr="This placeholder is filled with a thin rule line so you can easily move the lines around on the slide" title="Line placeholder"/>
          <p:cNvSpPr>
            <a:spLocks noGrp="1"/>
          </p:cNvSpPr>
          <p:nvPr>
            <p:ph type="pic" sz="quarter" idx="53" hasCustomPrompt="1"/>
          </p:nvPr>
        </p:nvSpPr>
        <p:spPr>
          <a:xfrm>
            <a:off x="7134225" y="2693565"/>
            <a:ext cx="2560320"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53" name="Text Placeholder 21"/>
          <p:cNvSpPr>
            <a:spLocks noGrp="1"/>
          </p:cNvSpPr>
          <p:nvPr>
            <p:ph type="body" sz="quarter" idx="44" hasCustomPrompt="1"/>
          </p:nvPr>
        </p:nvSpPr>
        <p:spPr>
          <a:xfrm>
            <a:off x="7131367" y="2258568"/>
            <a:ext cx="2560320"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8" name="Text Placeholder 21"/>
          <p:cNvSpPr>
            <a:spLocks noGrp="1"/>
          </p:cNvSpPr>
          <p:nvPr>
            <p:ph type="body" sz="quarter" idx="47" hasCustomPrompt="1"/>
          </p:nvPr>
        </p:nvSpPr>
        <p:spPr>
          <a:xfrm>
            <a:off x="7131368" y="2846796"/>
            <a:ext cx="2560320" cy="573693"/>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6" name="Text Placeholder 21"/>
          <p:cNvSpPr>
            <a:spLocks noGrp="1"/>
          </p:cNvSpPr>
          <p:nvPr>
            <p:ph type="body" sz="quarter" idx="46" hasCustomPrompt="1"/>
          </p:nvPr>
        </p:nvSpPr>
        <p:spPr>
          <a:xfrm>
            <a:off x="7131368" y="3418957"/>
            <a:ext cx="2560320"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9" name="Text Placeholder 21"/>
          <p:cNvSpPr>
            <a:spLocks noGrp="1"/>
          </p:cNvSpPr>
          <p:nvPr>
            <p:ph type="body" sz="quarter" idx="48" hasCustomPrompt="1"/>
          </p:nvPr>
        </p:nvSpPr>
        <p:spPr>
          <a:xfrm>
            <a:off x="7131368" y="3714257"/>
            <a:ext cx="2560320" cy="1414821"/>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60" name="Text Placeholder 21"/>
          <p:cNvSpPr>
            <a:spLocks noGrp="1"/>
          </p:cNvSpPr>
          <p:nvPr>
            <p:ph type="body" sz="quarter" idx="49" hasCustomPrompt="1"/>
          </p:nvPr>
        </p:nvSpPr>
        <p:spPr>
          <a:xfrm>
            <a:off x="7298054" y="5299593"/>
            <a:ext cx="2226946" cy="363128"/>
          </a:xfrm>
        </p:spPr>
        <p:txBody>
          <a:bodyPr lIns="0" tIns="0" rIns="0" bIns="0" anchor="b">
            <a:noAutofit/>
          </a:bodyPr>
          <a:lstStyle>
            <a:lvl1pPr marL="0" indent="0" algn="l">
              <a:lnSpc>
                <a:spcPct val="114000"/>
              </a:lnSpc>
              <a:spcBef>
                <a:spcPts val="800"/>
              </a:spcBef>
              <a:buNone/>
              <a:defRPr sz="1800">
                <a:solidFill>
                  <a:schemeClr val="bg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61" name="Text Placeholder 21"/>
          <p:cNvSpPr>
            <a:spLocks noGrp="1"/>
          </p:cNvSpPr>
          <p:nvPr>
            <p:ph type="body" sz="quarter" idx="50" hasCustomPrompt="1"/>
          </p:nvPr>
        </p:nvSpPr>
        <p:spPr>
          <a:xfrm>
            <a:off x="7298054" y="5765692"/>
            <a:ext cx="2226946" cy="1475701"/>
          </a:xfrm>
        </p:spPr>
        <p:txBody>
          <a:bodyPr lIns="0" tIns="0" rIns="0" bIns="0" anchor="t">
            <a:noAutofit/>
          </a:bodyPr>
          <a:lstStyle>
            <a:lvl1pPr marL="0" indent="0" algn="l">
              <a:lnSpc>
                <a:spcPct val="95000"/>
              </a:lnSpc>
              <a:spcBef>
                <a:spcPts val="0"/>
              </a:spcBef>
              <a:spcAft>
                <a:spcPts val="0"/>
              </a:spcAft>
              <a:buFont typeface="Arial" panose="020B0604020202020204" pitchFamily="34" charset="0"/>
              <a:buNone/>
              <a:defRPr sz="1100">
                <a:solidFill>
                  <a:schemeClr val="bg1"/>
                </a:solidFill>
              </a:defRPr>
            </a:lvl1pPr>
            <a:lvl2pPr marL="0" indent="0">
              <a:lnSpc>
                <a:spcPct val="95000"/>
              </a:lnSpc>
              <a:spcBef>
                <a:spcPts val="800"/>
              </a:spcBef>
              <a:spcAft>
                <a:spcPts val="0"/>
              </a:spcAft>
              <a:buFont typeface="Arial" panose="020B0604020202020204" pitchFamily="34" charset="0"/>
              <a:buNone/>
              <a:defRPr sz="1100">
                <a:solidFill>
                  <a:schemeClr val="bg1"/>
                </a:solidFill>
              </a:defRPr>
            </a:lvl2pPr>
            <a:lvl3pPr marL="0" indent="0">
              <a:lnSpc>
                <a:spcPct val="95000"/>
              </a:lnSpc>
              <a:spcBef>
                <a:spcPts val="800"/>
              </a:spcBef>
              <a:spcAft>
                <a:spcPts val="0"/>
              </a:spcAft>
              <a:buFont typeface="Arial" panose="020B0604020202020204" pitchFamily="34" charset="0"/>
              <a:buNone/>
              <a:defRPr sz="1100">
                <a:solidFill>
                  <a:schemeClr val="bg1"/>
                </a:solidFill>
              </a:defRPr>
            </a:lvl3pPr>
            <a:lvl4pPr marL="0" indent="0">
              <a:lnSpc>
                <a:spcPct val="95000"/>
              </a:lnSpc>
              <a:spcBef>
                <a:spcPts val="800"/>
              </a:spcBef>
              <a:spcAft>
                <a:spcPts val="0"/>
              </a:spcAft>
              <a:buFont typeface="Arial" panose="020B0604020202020204" pitchFamily="34" charset="0"/>
              <a:buNone/>
              <a:defRPr sz="1100">
                <a:solidFill>
                  <a:schemeClr val="bg1"/>
                </a:solidFill>
              </a:defRPr>
            </a:lvl4pPr>
            <a:lvl5pPr marL="0" indent="0">
              <a:lnSpc>
                <a:spcPct val="95000"/>
              </a:lnSpc>
              <a:spcBef>
                <a:spcPts val="800"/>
              </a:spcBef>
              <a:spcAft>
                <a:spcPts val="0"/>
              </a:spcAft>
              <a:buFont typeface="Arial" panose="020B0604020202020204" pitchFamily="34" charset="0"/>
              <a:buNone/>
              <a:defRPr sz="1100">
                <a:solidFill>
                  <a:schemeClr val="bg1"/>
                </a:solidFill>
              </a:defRPr>
            </a:lvl5pPr>
            <a:lvl6pPr marL="0" indent="0">
              <a:lnSpc>
                <a:spcPct val="95000"/>
              </a:lnSpc>
              <a:spcBef>
                <a:spcPts val="800"/>
              </a:spcBef>
              <a:spcAft>
                <a:spcPts val="0"/>
              </a:spcAft>
              <a:buNone/>
              <a:defRPr sz="1100">
                <a:solidFill>
                  <a:schemeClr val="bg1"/>
                </a:solidFill>
              </a:defRPr>
            </a:lvl6pPr>
            <a:lvl7pPr marL="0" indent="0">
              <a:lnSpc>
                <a:spcPct val="95000"/>
              </a:lnSpc>
              <a:spcBef>
                <a:spcPts val="800"/>
              </a:spcBef>
              <a:spcAft>
                <a:spcPts val="0"/>
              </a:spcAft>
              <a:buNone/>
              <a:defRPr sz="1100">
                <a:solidFill>
                  <a:schemeClr val="bg1"/>
                </a:solidFill>
              </a:defRPr>
            </a:lvl7pPr>
            <a:lvl8pPr marL="0" indent="0">
              <a:lnSpc>
                <a:spcPct val="95000"/>
              </a:lnSpc>
              <a:spcBef>
                <a:spcPts val="800"/>
              </a:spcBef>
              <a:spcAft>
                <a:spcPts val="0"/>
              </a:spcAft>
              <a:buNone/>
              <a:defRPr sz="1100">
                <a:solidFill>
                  <a:schemeClr val="bg1"/>
                </a:solidFill>
              </a:defRPr>
            </a:lvl8pPr>
            <a:lvl9pPr marL="0" indent="0">
              <a:lnSpc>
                <a:spcPct val="95000"/>
              </a:lnSpc>
              <a:spcBef>
                <a:spcPts val="800"/>
              </a:spcBef>
              <a:spcAft>
                <a:spcPts val="0"/>
              </a:spcAft>
              <a:buNone/>
              <a:defRPr sz="1100">
                <a:solidFill>
                  <a:schemeClr val="bg1"/>
                </a:solidFill>
              </a:defRPr>
            </a:lvl9pPr>
          </a:lstStyle>
          <a:p>
            <a:pPr lvl="0"/>
            <a:r>
              <a:rPr dirty="0"/>
              <a:t>Click to add text</a:t>
            </a:r>
          </a:p>
        </p:txBody>
      </p:sp>
      <p:cxnSp>
        <p:nvCxnSpPr>
          <p:cNvPr id="8" name="fold"/>
          <p:cNvCxnSpPr/>
          <p:nvPr userDrawn="1"/>
        </p:nvCxnSpPr>
        <p:spPr>
          <a:xfrm>
            <a:off x="676656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9" name="fold"/>
          <p:cNvCxnSpPr/>
          <p:nvPr userDrawn="1"/>
        </p:nvCxnSpPr>
        <p:spPr>
          <a:xfrm>
            <a:off x="338328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31" userDrawn="1">
          <p15:clr>
            <a:srgbClr val="FBAE40"/>
          </p15:clr>
        </p15:guide>
        <p15:guide id="2" pos="1902" userDrawn="1">
          <p15:clr>
            <a:srgbClr val="FBAE40"/>
          </p15:clr>
        </p15:guide>
        <p15:guide id="3" pos="2361" userDrawn="1">
          <p15:clr>
            <a:srgbClr val="FBAE40"/>
          </p15:clr>
        </p15:guide>
        <p15:guide id="4" pos="4032" userDrawn="1">
          <p15:clr>
            <a:srgbClr val="FBAE40"/>
          </p15:clr>
        </p15:guide>
        <p15:guide id="5" pos="4494" userDrawn="1">
          <p15:clr>
            <a:srgbClr val="FBAE40"/>
          </p15:clr>
        </p15:guide>
        <p15:guide id="6" pos="6105" userDrawn="1">
          <p15:clr>
            <a:srgbClr val="FBAE40"/>
          </p15:clr>
        </p15:guide>
        <p15:guide id="7" orient="horz" pos="288" userDrawn="1">
          <p15:clr>
            <a:srgbClr val="FBAE40"/>
          </p15:clr>
        </p15:guide>
        <p15:guide id="8" orient="horz" pos="460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1005840">
              <a:defRPr/>
            </a:lvl1pPr>
          </a:lstStyle>
          <a:p>
            <a:fld id="{0E2646B1-0DF0-4D26-9AD0-EB4758EA4AAD}" type="datetime1">
              <a:rPr lang="en-US" altLang="es-PY"/>
              <a:pPr/>
              <a:t>10/29/2016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D8EBF89A-8C71-4F1D-B00E-520CC1A9C607}" type="slidenum">
              <a:rPr lang="en-US" altLang="es-PY"/>
              <a:pPr/>
              <a:t>‹#›</a:t>
            </a:fld>
            <a:endParaRPr lang="en-US" altLang="es-PY"/>
          </a:p>
        </p:txBody>
      </p:sp>
    </p:spTree>
    <p:extLst>
      <p:ext uri="{BB962C8B-B14F-4D97-AF65-F5344CB8AC3E}">
        <p14:creationId xmlns:p14="http://schemas.microsoft.com/office/powerpoint/2010/main" val="2313605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ED5E1530-19D5-4E89-8906-F9DA27A7B03D}" type="datetime1">
              <a:rPr lang="en-US" altLang="es-PY"/>
              <a:pPr/>
              <a:t>10/29/2016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7599A5A1-1C0C-4171-B092-7082D0AFB471}" type="slidenum">
              <a:rPr lang="en-US" altLang="es-PY"/>
              <a:pPr/>
              <a:t>‹#›</a:t>
            </a:fld>
            <a:endParaRPr lang="en-US" altLang="es-PY"/>
          </a:p>
        </p:txBody>
      </p:sp>
    </p:spTree>
    <p:extLst>
      <p:ext uri="{BB962C8B-B14F-4D97-AF65-F5344CB8AC3E}">
        <p14:creationId xmlns:p14="http://schemas.microsoft.com/office/powerpoint/2010/main" val="1700579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1005840">
              <a:defRPr/>
            </a:lvl1pPr>
          </a:lstStyle>
          <a:p>
            <a:fld id="{2C3980D1-2A6C-47F4-A2D1-98E6BEDCF059}" type="datetime1">
              <a:rPr lang="en-US" altLang="es-PY"/>
              <a:pPr/>
              <a:t>10/29/2016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E868BABA-D328-46AD-9C69-2134BFB8AFFE}" type="slidenum">
              <a:rPr lang="en-US" altLang="es-PY"/>
              <a:pPr/>
              <a:t>‹#›</a:t>
            </a:fld>
            <a:endParaRPr lang="en-US" altLang="es-PY"/>
          </a:p>
        </p:txBody>
      </p:sp>
    </p:spTree>
    <p:extLst>
      <p:ext uri="{BB962C8B-B14F-4D97-AF65-F5344CB8AC3E}">
        <p14:creationId xmlns:p14="http://schemas.microsoft.com/office/powerpoint/2010/main" val="2221520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defTabSz="1005840">
              <a:defRPr/>
            </a:lvl1pPr>
          </a:lstStyle>
          <a:p>
            <a:fld id="{984E0372-BE42-4844-AEDA-33D18AD7FAD7}" type="datetime1">
              <a:rPr lang="en-US" altLang="es-PY"/>
              <a:pPr/>
              <a:t>10/29/2016</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1EFE172B-25BF-4ECA-88F3-C555D8A85E44}" type="slidenum">
              <a:rPr lang="en-US" altLang="es-PY"/>
              <a:pPr/>
              <a:t>‹#›</a:t>
            </a:fld>
            <a:endParaRPr lang="en-US" altLang="es-PY"/>
          </a:p>
        </p:txBody>
      </p:sp>
    </p:spTree>
    <p:extLst>
      <p:ext uri="{BB962C8B-B14F-4D97-AF65-F5344CB8AC3E}">
        <p14:creationId xmlns:p14="http://schemas.microsoft.com/office/powerpoint/2010/main" val="1457321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defTabSz="1005840">
              <a:defRPr/>
            </a:lvl1pPr>
          </a:lstStyle>
          <a:p>
            <a:fld id="{940953F8-CDC8-47A2-AD89-46C1733D58D9}" type="datetime1">
              <a:rPr lang="en-US" altLang="es-PY"/>
              <a:pPr/>
              <a:t>10/29/2016</a:t>
            </a:fld>
            <a:endParaRPr lang="en-US" altLang="es-PY"/>
          </a:p>
        </p:txBody>
      </p:sp>
      <p:sp>
        <p:nvSpPr>
          <p:cNvPr id="8" name="Footer Placeholder 4"/>
          <p:cNvSpPr>
            <a:spLocks noGrp="1"/>
          </p:cNvSpPr>
          <p:nvPr>
            <p:ph type="ftr" sz="quarter" idx="11"/>
          </p:nvPr>
        </p:nvSpPr>
        <p:spPr/>
        <p:txBody>
          <a:bodyPr/>
          <a:lstStyle>
            <a:lvl1pPr defTabSz="1005840">
              <a:defRPr/>
            </a:lvl1pPr>
          </a:lstStyle>
          <a:p>
            <a:pPr>
              <a:defRPr/>
            </a:pPr>
            <a:endParaRPr lang="en-US"/>
          </a:p>
        </p:txBody>
      </p:sp>
      <p:sp>
        <p:nvSpPr>
          <p:cNvPr id="9" name="Slide Number Placeholder 5"/>
          <p:cNvSpPr>
            <a:spLocks noGrp="1"/>
          </p:cNvSpPr>
          <p:nvPr>
            <p:ph type="sldNum" sz="quarter" idx="12"/>
          </p:nvPr>
        </p:nvSpPr>
        <p:spPr/>
        <p:txBody>
          <a:bodyPr/>
          <a:lstStyle>
            <a:lvl1pPr defTabSz="1005840">
              <a:defRPr/>
            </a:lvl1pPr>
          </a:lstStyle>
          <a:p>
            <a:fld id="{DD42D775-51BC-46D5-8529-C4A77EFBD837}" type="slidenum">
              <a:rPr lang="en-US" altLang="es-PY"/>
              <a:pPr/>
              <a:t>‹#›</a:t>
            </a:fld>
            <a:endParaRPr lang="en-US" altLang="es-PY"/>
          </a:p>
        </p:txBody>
      </p:sp>
    </p:spTree>
    <p:extLst>
      <p:ext uri="{BB962C8B-B14F-4D97-AF65-F5344CB8AC3E}">
        <p14:creationId xmlns:p14="http://schemas.microsoft.com/office/powerpoint/2010/main" val="2190641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defTabSz="1005840">
              <a:defRPr/>
            </a:lvl1pPr>
          </a:lstStyle>
          <a:p>
            <a:fld id="{92A3ED6C-303C-4007-B868-FDE52653A2BA}" type="datetime1">
              <a:rPr lang="en-US" altLang="es-PY"/>
              <a:pPr/>
              <a:t>10/29/2016</a:t>
            </a:fld>
            <a:endParaRPr lang="en-US" altLang="es-PY"/>
          </a:p>
        </p:txBody>
      </p:sp>
      <p:sp>
        <p:nvSpPr>
          <p:cNvPr id="4" name="Footer Placeholder 4"/>
          <p:cNvSpPr>
            <a:spLocks noGrp="1"/>
          </p:cNvSpPr>
          <p:nvPr>
            <p:ph type="ftr" sz="quarter" idx="11"/>
          </p:nvPr>
        </p:nvSpPr>
        <p:spPr/>
        <p:txBody>
          <a:bodyPr/>
          <a:lstStyle>
            <a:lvl1pPr defTabSz="1005840">
              <a:defRPr/>
            </a:lvl1pPr>
          </a:lstStyle>
          <a:p>
            <a:pPr>
              <a:defRPr/>
            </a:pPr>
            <a:endParaRPr lang="en-US"/>
          </a:p>
        </p:txBody>
      </p:sp>
      <p:sp>
        <p:nvSpPr>
          <p:cNvPr id="5" name="Slide Number Placeholder 5"/>
          <p:cNvSpPr>
            <a:spLocks noGrp="1"/>
          </p:cNvSpPr>
          <p:nvPr>
            <p:ph type="sldNum" sz="quarter" idx="12"/>
          </p:nvPr>
        </p:nvSpPr>
        <p:spPr/>
        <p:txBody>
          <a:bodyPr/>
          <a:lstStyle>
            <a:lvl1pPr defTabSz="1005840">
              <a:defRPr/>
            </a:lvl1pPr>
          </a:lstStyle>
          <a:p>
            <a:fld id="{89A8917E-DE33-42C5-8FB3-EBB1FC5BE0D5}" type="slidenum">
              <a:rPr lang="en-US" altLang="es-PY"/>
              <a:pPr/>
              <a:t>‹#›</a:t>
            </a:fld>
            <a:endParaRPr lang="en-US" altLang="es-PY"/>
          </a:p>
        </p:txBody>
      </p:sp>
    </p:spTree>
    <p:extLst>
      <p:ext uri="{BB962C8B-B14F-4D97-AF65-F5344CB8AC3E}">
        <p14:creationId xmlns:p14="http://schemas.microsoft.com/office/powerpoint/2010/main" val="2713507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1005840">
              <a:defRPr/>
            </a:lvl1pPr>
          </a:lstStyle>
          <a:p>
            <a:fld id="{9965AB47-CD84-45C4-A509-B56BAC422A1E}" type="datetime1">
              <a:rPr lang="en-US" altLang="es-PY"/>
              <a:pPr/>
              <a:t>10/29/2016</a:t>
            </a:fld>
            <a:endParaRPr lang="en-US" altLang="es-PY"/>
          </a:p>
        </p:txBody>
      </p:sp>
      <p:sp>
        <p:nvSpPr>
          <p:cNvPr id="3" name="Footer Placeholder 4"/>
          <p:cNvSpPr>
            <a:spLocks noGrp="1"/>
          </p:cNvSpPr>
          <p:nvPr>
            <p:ph type="ftr" sz="quarter" idx="11"/>
          </p:nvPr>
        </p:nvSpPr>
        <p:spPr/>
        <p:txBody>
          <a:bodyPr/>
          <a:lstStyle>
            <a:lvl1pPr defTabSz="1005840">
              <a:defRPr/>
            </a:lvl1pPr>
          </a:lstStyle>
          <a:p>
            <a:pPr>
              <a:defRPr/>
            </a:pPr>
            <a:endParaRPr lang="en-US"/>
          </a:p>
        </p:txBody>
      </p:sp>
      <p:sp>
        <p:nvSpPr>
          <p:cNvPr id="4" name="Slide Number Placeholder 5"/>
          <p:cNvSpPr>
            <a:spLocks noGrp="1"/>
          </p:cNvSpPr>
          <p:nvPr>
            <p:ph type="sldNum" sz="quarter" idx="12"/>
          </p:nvPr>
        </p:nvSpPr>
        <p:spPr/>
        <p:txBody>
          <a:bodyPr/>
          <a:lstStyle>
            <a:lvl1pPr defTabSz="1005840">
              <a:defRPr/>
            </a:lvl1pPr>
          </a:lstStyle>
          <a:p>
            <a:fld id="{7D0CCCBE-882E-4794-AD95-9D2EB7A45B8F}" type="slidenum">
              <a:rPr lang="en-US" altLang="es-PY"/>
              <a:pPr/>
              <a:t>‹#›</a:t>
            </a:fld>
            <a:endParaRPr lang="en-US" altLang="es-PY"/>
          </a:p>
        </p:txBody>
      </p:sp>
    </p:spTree>
    <p:extLst>
      <p:ext uri="{BB962C8B-B14F-4D97-AF65-F5344CB8AC3E}">
        <p14:creationId xmlns:p14="http://schemas.microsoft.com/office/powerpoint/2010/main" val="22875373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9F6761A3-4CAC-4C5F-AC82-8DB08D526BC2}" type="slidenum">
              <a:rPr/>
              <a:t>‹#›</a:t>
            </a:fld>
            <a:endParaRPr/>
          </a:p>
        </p:txBody>
      </p:sp>
      <p:sp>
        <p:nvSpPr>
          <p:cNvPr id="7" name="Rectangle 6"/>
          <p:cNvSpPr/>
          <p:nvPr userDrawn="1"/>
        </p:nvSpPr>
        <p:spPr>
          <a:xfrm>
            <a:off x="10287000" y="0"/>
            <a:ext cx="1828800" cy="77678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sz="1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300"/>
              </a:spcBef>
            </a:pPr>
            <a:r>
              <a:rPr sz="1000"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600"/>
              </a:spcBef>
            </a:pPr>
            <a:r>
              <a:rPr sz="1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endParaRPr lang="en-US" sz="1000" dirty="0">
              <a:solidFill>
                <a:prstClr val="white">
                  <a:lumMod val="50000"/>
                </a:prstClr>
              </a:solidFill>
              <a:latin typeface="Calibri Light" panose="020F0302020204030204" pitchFamily="34" charset="0"/>
              <a:cs typeface="Calibri" panose="020F0502020204030204" pitchFamily="34" charset="0"/>
            </a:endParaRPr>
          </a:p>
          <a:p>
            <a:pPr lvl="0">
              <a:spcBef>
                <a:spcPts val="600"/>
              </a:spcBef>
            </a:pPr>
            <a:r>
              <a:rPr lang="en-US" sz="1000" dirty="0">
                <a:solidFill>
                  <a:prstClr val="white">
                    <a:lumMod val="50000"/>
                  </a:prstClr>
                </a:solidFill>
                <a:latin typeface="Calibri Light" panose="020F0302020204030204" pitchFamily="34" charset="0"/>
                <a:cs typeface="Calibri" panose="020F0502020204030204" pitchFamily="34" charset="0"/>
              </a:rPr>
              <a:t>By the</a:t>
            </a:r>
            <a:r>
              <a:rPr lang="en-US" sz="1000" baseline="0" dirty="0">
                <a:solidFill>
                  <a:prstClr val="white">
                    <a:lumMod val="50000"/>
                  </a:prstClr>
                </a:solidFill>
                <a:latin typeface="Calibri Light" panose="020F0302020204030204" pitchFamily="34" charset="0"/>
                <a:cs typeface="Calibri" panose="020F0502020204030204" pitchFamily="34" charset="0"/>
              </a:rPr>
              <a:t> way, if you need to move or copy the red lines, you can select them by clicking the dotted outlines.</a:t>
            </a:r>
            <a:endParaRPr lang="en-US" sz="10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Lst>
  <p:hf sldNum="0" hdr="0" dt="0"/>
  <p:txStyles>
    <p:titleStyle>
      <a:lvl1pPr algn="l" defTabSz="100584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PY"/>
              <a:t>Click to edit Master title style</a:t>
            </a:r>
          </a:p>
        </p:txBody>
      </p:sp>
      <p:sp>
        <p:nvSpPr>
          <p:cNvPr id="71683" name="Text Placeholder 2"/>
          <p:cNvSpPr>
            <a:spLocks noGrp="1"/>
          </p:cNvSpPr>
          <p:nvPr>
            <p:ph type="body" idx="1"/>
          </p:nvPr>
        </p:nvSpPr>
        <p:spPr bwMode="auto">
          <a:xfrm>
            <a:off x="502920" y="1813560"/>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PY"/>
              <a:t>Click to edit Master text styles</a:t>
            </a:r>
          </a:p>
          <a:p>
            <a:pPr lvl="1"/>
            <a:r>
              <a:rPr lang="en-US" altLang="es-PY"/>
              <a:t>Second level</a:t>
            </a:r>
          </a:p>
          <a:p>
            <a:pPr lvl="2"/>
            <a:r>
              <a:rPr lang="en-US" altLang="es-PY"/>
              <a:t>Third level</a:t>
            </a:r>
          </a:p>
          <a:p>
            <a:pPr lvl="3"/>
            <a:r>
              <a:rPr lang="en-US" altLang="es-PY"/>
              <a:t>Fourth level</a:t>
            </a:r>
          </a:p>
          <a:p>
            <a:pPr lvl="4"/>
            <a:r>
              <a:rPr lang="en-US" altLang="es-PY"/>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91440" tIns="45720" rIns="91440" bIns="45720" numCol="1" anchor="ctr" anchorCtr="0" compatLnSpc="1">
            <a:prstTxWarp prst="textNoShape">
              <a:avLst/>
            </a:prstTxWarp>
          </a:bodyPr>
          <a:lstStyle>
            <a:lvl1pPr defTabSz="502920">
              <a:defRPr sz="1320">
                <a:solidFill>
                  <a:srgbClr val="898989"/>
                </a:solidFill>
                <a:latin typeface="Calibri" panose="020F0502020204030204" pitchFamily="34" charset="0"/>
                <a:cs typeface="Arial" panose="020B0604020202020204" pitchFamily="34" charset="0"/>
              </a:defRPr>
            </a:lvl1pPr>
          </a:lstStyle>
          <a:p>
            <a:fld id="{D7E20B07-B66B-45C7-AA7C-D03D6037D203}" type="datetime1">
              <a:rPr lang="en-US" altLang="es-PY"/>
              <a:pPr/>
              <a:t>10/29/2016</a:t>
            </a:fld>
            <a:endParaRPr lang="en-US" altLang="es-PY"/>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defTabSz="502920" fontAlgn="auto">
              <a:spcBef>
                <a:spcPts val="0"/>
              </a:spcBef>
              <a:spcAft>
                <a:spcPts val="0"/>
              </a:spcAft>
              <a:defRPr sz="132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91440" tIns="45720" rIns="91440" bIns="45720" numCol="1" anchor="ctr" anchorCtr="0" compatLnSpc="1">
            <a:prstTxWarp prst="textNoShape">
              <a:avLst/>
            </a:prstTxWarp>
          </a:bodyPr>
          <a:lstStyle>
            <a:lvl1pPr algn="r" defTabSz="502920">
              <a:defRPr sz="1320">
                <a:solidFill>
                  <a:srgbClr val="898989"/>
                </a:solidFill>
                <a:latin typeface="Calibri" panose="020F0502020204030204" pitchFamily="34" charset="0"/>
                <a:cs typeface="Arial" panose="020B0604020202020204" pitchFamily="34" charset="0"/>
              </a:defRPr>
            </a:lvl1pPr>
          </a:lstStyle>
          <a:p>
            <a:fld id="{B592FD2E-DEFA-41D9-B2E7-0F9BBC8B9D74}" type="slidenum">
              <a:rPr lang="en-US" altLang="es-PY"/>
              <a:pPr/>
              <a:t>‹#›</a:t>
            </a:fld>
            <a:endParaRPr lang="en-US" altLang="es-PY"/>
          </a:p>
        </p:txBody>
      </p:sp>
    </p:spTree>
    <p:extLst>
      <p:ext uri="{BB962C8B-B14F-4D97-AF65-F5344CB8AC3E}">
        <p14:creationId xmlns:p14="http://schemas.microsoft.com/office/powerpoint/2010/main" val="26615945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502920" rtl="0" eaLnBrk="0" fontAlgn="base" hangingPunct="0">
        <a:spcBef>
          <a:spcPct val="0"/>
        </a:spcBef>
        <a:spcAft>
          <a:spcPct val="0"/>
        </a:spcAft>
        <a:defRPr sz="4840" kern="1200">
          <a:solidFill>
            <a:schemeClr val="tx1"/>
          </a:solidFill>
          <a:latin typeface="+mj-lt"/>
          <a:ea typeface="MS PGothic" panose="020B0600070205080204" pitchFamily="34" charset="-128"/>
          <a:cs typeface="ＭＳ Ｐゴシック" charset="-128"/>
        </a:defRPr>
      </a:lvl1pPr>
      <a:lvl2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2pPr>
      <a:lvl3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3pPr>
      <a:lvl4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4pPr>
      <a:lvl5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5pPr>
      <a:lvl6pPr marL="50292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6pPr>
      <a:lvl7pPr marL="100584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7pPr>
      <a:lvl8pPr marL="150876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8pPr>
      <a:lvl9pPr marL="201168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9pPr>
    </p:titleStyle>
    <p:bodyStyle>
      <a:lvl1pPr marL="377190" indent="-377190" algn="l" defTabSz="502920" rtl="0" eaLnBrk="0" fontAlgn="base" hangingPunct="0">
        <a:spcBef>
          <a:spcPct val="20000"/>
        </a:spcBef>
        <a:spcAft>
          <a:spcPct val="0"/>
        </a:spcAft>
        <a:buFont typeface="Arial" panose="020B0604020202020204" pitchFamily="34" charset="0"/>
        <a:buChar char="•"/>
        <a:defRPr sz="3520" kern="1200">
          <a:solidFill>
            <a:schemeClr val="tx1"/>
          </a:solidFill>
          <a:latin typeface="+mn-lt"/>
          <a:ea typeface="MS PGothic" panose="020B0600070205080204" pitchFamily="34" charset="-128"/>
          <a:cs typeface="ＭＳ Ｐゴシック" charset="-128"/>
        </a:defRPr>
      </a:lvl1pPr>
      <a:lvl2pPr marL="817245" indent="-314325" algn="l" defTabSz="502920" rtl="0" eaLnBrk="0" fontAlgn="base" hangingPunct="0">
        <a:spcBef>
          <a:spcPct val="20000"/>
        </a:spcBef>
        <a:spcAft>
          <a:spcPct val="0"/>
        </a:spcAft>
        <a:buFont typeface="Arial" panose="020B0604020202020204" pitchFamily="34" charset="0"/>
        <a:buChar char="–"/>
        <a:defRPr sz="3080" kern="1200">
          <a:solidFill>
            <a:schemeClr val="tx1"/>
          </a:solidFill>
          <a:latin typeface="+mn-lt"/>
          <a:ea typeface="MS PGothic" panose="020B0600070205080204" pitchFamily="34" charset="-128"/>
          <a:cs typeface="+mn-cs"/>
        </a:defRPr>
      </a:lvl2pPr>
      <a:lvl3pPr marL="1257300" indent="-251460" algn="l" defTabSz="502920" rtl="0" eaLnBrk="0" fontAlgn="base" hangingPunct="0">
        <a:spcBef>
          <a:spcPct val="20000"/>
        </a:spcBef>
        <a:spcAft>
          <a:spcPct val="0"/>
        </a:spcAft>
        <a:buFont typeface="Arial" panose="020B0604020202020204" pitchFamily="34" charset="0"/>
        <a:buChar char="•"/>
        <a:defRPr sz="2640" kern="1200">
          <a:solidFill>
            <a:schemeClr val="tx1"/>
          </a:solidFill>
          <a:latin typeface="+mn-lt"/>
          <a:ea typeface="MS PGothic" panose="020B0600070205080204" pitchFamily="34" charset="-128"/>
          <a:cs typeface="+mn-cs"/>
        </a:defRPr>
      </a:lvl3pPr>
      <a:lvl4pPr marL="176022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4pPr>
      <a:lvl5pPr marL="226314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solidFill>
                  <a:srgbClr val="F24F4F"/>
                </a:solidFill>
              </a:rPr>
              <a:t>Qué</a:t>
            </a:r>
            <a:r>
              <a:rPr lang="es-PY" sz="4300" noProof="1"/>
              <a:t> es Business Intelligence</a:t>
            </a:r>
            <a:r>
              <a:rPr lang="es-PY" sz="4300" noProof="1">
                <a:latin typeface="Adobe Fangsong Std R" panose="02020400000000000000" pitchFamily="18" charset="-128"/>
                <a:ea typeface="Adobe Fangsong Std R" panose="02020400000000000000" pitchFamily="18" charset="-128"/>
              </a:rPr>
              <a:t>?</a:t>
            </a:r>
          </a:p>
        </p:txBody>
      </p:sp>
    </p:spTree>
    <p:extLst>
      <p:ext uri="{BB962C8B-B14F-4D97-AF65-F5344CB8AC3E}">
        <p14:creationId xmlns:p14="http://schemas.microsoft.com/office/powerpoint/2010/main" val="4810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¿Funciones comunes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98600"/>
            <a:ext cx="10058400" cy="4775200"/>
          </a:xfrm>
          <a:prstGeom prst="rect">
            <a:avLst/>
          </a:prstGeom>
        </p:spPr>
      </p:pic>
    </p:spTree>
    <p:extLst>
      <p:ext uri="{BB962C8B-B14F-4D97-AF65-F5344CB8AC3E}">
        <p14:creationId xmlns:p14="http://schemas.microsoft.com/office/powerpoint/2010/main" val="2699400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155" y="2232212"/>
            <a:ext cx="8829739" cy="4871066"/>
          </a:xfrm>
          <a:prstGeom prst="rect">
            <a:avLst/>
          </a:prstGeom>
        </p:spPr>
      </p:pic>
      <p:sp>
        <p:nvSpPr>
          <p:cNvPr id="2" name="TextBox 1"/>
          <p:cNvSpPr txBox="1"/>
          <p:nvPr/>
        </p:nvSpPr>
        <p:spPr>
          <a:xfrm>
            <a:off x="768594" y="1457960"/>
            <a:ext cx="2320045" cy="830997"/>
          </a:xfrm>
          <a:prstGeom prst="rect">
            <a:avLst/>
          </a:prstGeom>
          <a:noFill/>
        </p:spPr>
        <p:txBody>
          <a:bodyPr wrap="square" rtlCol="0">
            <a:spAutoFit/>
          </a:bodyPr>
          <a:lstStyle/>
          <a:p>
            <a:pPr algn="ctr"/>
            <a:r>
              <a:rPr lang="es-ES" sz="2400" b="1" dirty="0"/>
              <a:t>Nivel Operativo Transaccional</a:t>
            </a:r>
          </a:p>
        </p:txBody>
      </p:sp>
      <p:sp>
        <p:nvSpPr>
          <p:cNvPr id="6" name="TextBox 5"/>
          <p:cNvSpPr txBox="1"/>
          <p:nvPr/>
        </p:nvSpPr>
        <p:spPr>
          <a:xfrm>
            <a:off x="3088639" y="1457960"/>
            <a:ext cx="2320045" cy="461665"/>
          </a:xfrm>
          <a:prstGeom prst="rect">
            <a:avLst/>
          </a:prstGeom>
          <a:noFill/>
        </p:spPr>
        <p:txBody>
          <a:bodyPr wrap="square" rtlCol="0">
            <a:spAutoFit/>
          </a:bodyPr>
          <a:lstStyle/>
          <a:p>
            <a:pPr algn="ctr"/>
            <a:r>
              <a:rPr lang="es-ES" sz="2400" b="1" dirty="0"/>
              <a:t>Data </a:t>
            </a:r>
            <a:r>
              <a:rPr lang="es-ES" sz="2400" b="1" dirty="0" err="1"/>
              <a:t>Warehouse</a:t>
            </a:r>
            <a:endParaRPr lang="es-ES" sz="2400" b="1" dirty="0"/>
          </a:p>
        </p:txBody>
      </p:sp>
      <p:sp>
        <p:nvSpPr>
          <p:cNvPr id="7" name="TextBox 6"/>
          <p:cNvSpPr txBox="1"/>
          <p:nvPr/>
        </p:nvSpPr>
        <p:spPr>
          <a:xfrm>
            <a:off x="5408684" y="1457960"/>
            <a:ext cx="2320045" cy="830997"/>
          </a:xfrm>
          <a:prstGeom prst="rect">
            <a:avLst/>
          </a:prstGeom>
          <a:noFill/>
        </p:spPr>
        <p:txBody>
          <a:bodyPr wrap="square" rtlCol="0">
            <a:spAutoFit/>
          </a:bodyPr>
          <a:lstStyle/>
          <a:p>
            <a:pPr algn="ctr"/>
            <a:r>
              <a:rPr lang="es-ES" sz="2400" b="1" dirty="0"/>
              <a:t>Capa Análisis Explotación</a:t>
            </a:r>
          </a:p>
        </p:txBody>
      </p:sp>
      <p:sp>
        <p:nvSpPr>
          <p:cNvPr id="8" name="TextBox 7"/>
          <p:cNvSpPr txBox="1"/>
          <p:nvPr/>
        </p:nvSpPr>
        <p:spPr>
          <a:xfrm>
            <a:off x="7728729" y="1457960"/>
            <a:ext cx="2320045" cy="461665"/>
          </a:xfrm>
          <a:prstGeom prst="rect">
            <a:avLst/>
          </a:prstGeom>
          <a:noFill/>
        </p:spPr>
        <p:txBody>
          <a:bodyPr wrap="square" rtlCol="0">
            <a:spAutoFit/>
          </a:bodyPr>
          <a:lstStyle/>
          <a:p>
            <a:pPr algn="ctr"/>
            <a:r>
              <a:rPr lang="es-ES" sz="2400" b="1" dirty="0"/>
              <a:t>Usuario Finales</a:t>
            </a:r>
          </a:p>
        </p:txBody>
      </p:sp>
    </p:spTree>
    <p:extLst>
      <p:ext uri="{BB962C8B-B14F-4D97-AF65-F5344CB8AC3E}">
        <p14:creationId xmlns:p14="http://schemas.microsoft.com/office/powerpoint/2010/main" val="2561091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643" y="1961881"/>
            <a:ext cx="6373114" cy="3848637"/>
          </a:xfrm>
          <a:prstGeom prst="rect">
            <a:avLst/>
          </a:prstGeom>
        </p:spPr>
      </p:pic>
    </p:spTree>
    <p:extLst>
      <p:ext uri="{BB962C8B-B14F-4D97-AF65-F5344CB8AC3E}">
        <p14:creationId xmlns:p14="http://schemas.microsoft.com/office/powerpoint/2010/main" val="2513905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9760" y="2024501"/>
            <a:ext cx="5149215" cy="4984629"/>
          </a:xfrm>
          <a:prstGeom prst="rect">
            <a:avLst/>
          </a:prstGeom>
        </p:spPr>
      </p:pic>
    </p:spTree>
    <p:extLst>
      <p:ext uri="{BB962C8B-B14F-4D97-AF65-F5344CB8AC3E}">
        <p14:creationId xmlns:p14="http://schemas.microsoft.com/office/powerpoint/2010/main" val="4255060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770" y="2616359"/>
            <a:ext cx="2539682" cy="253968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4900" y="1829611"/>
            <a:ext cx="5041741" cy="5192993"/>
          </a:xfrm>
          <a:prstGeom prst="rect">
            <a:avLst/>
          </a:prstGeom>
        </p:spPr>
      </p:pic>
    </p:spTree>
    <p:extLst>
      <p:ext uri="{BB962C8B-B14F-4D97-AF65-F5344CB8AC3E}">
        <p14:creationId xmlns:p14="http://schemas.microsoft.com/office/powerpoint/2010/main" val="2216880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Principales beneficios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061" y="1457960"/>
            <a:ext cx="7620000" cy="5905500"/>
          </a:xfrm>
          <a:prstGeom prst="rect">
            <a:avLst/>
          </a:prstGeom>
        </p:spPr>
      </p:pic>
    </p:spTree>
    <p:extLst>
      <p:ext uri="{BB962C8B-B14F-4D97-AF65-F5344CB8AC3E}">
        <p14:creationId xmlns:p14="http://schemas.microsoft.com/office/powerpoint/2010/main" val="208027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062" y="649097"/>
            <a:ext cx="9283843" cy="6962882"/>
          </a:xfrm>
          <a:prstGeom prst="rect">
            <a:avLst/>
          </a:prstGeom>
        </p:spPr>
      </p:pic>
      <p:sp>
        <p:nvSpPr>
          <p:cNvPr id="19" name="Text Placeholder 18"/>
          <p:cNvSpPr>
            <a:spLocks noGrp="1"/>
          </p:cNvSpPr>
          <p:nvPr>
            <p:ph type="body" sz="quarter" idx="14"/>
          </p:nvPr>
        </p:nvSpPr>
        <p:spPr>
          <a:xfrm>
            <a:off x="3110031" y="0"/>
            <a:ext cx="3723906" cy="809518"/>
          </a:xfrm>
        </p:spPr>
        <p:txBody>
          <a:bodyPr/>
          <a:lstStyle/>
          <a:p>
            <a:r>
              <a:rPr lang="es-PY" sz="4300" noProof="1">
                <a:latin typeface="Adobe Fangsong Std R" panose="02020400000000000000" pitchFamily="18" charset="-128"/>
                <a:ea typeface="Adobe Fangsong Std R" panose="02020400000000000000" pitchFamily="18" charset="-128"/>
              </a:rPr>
              <a:t>Data Discovery</a:t>
            </a:r>
          </a:p>
        </p:txBody>
      </p:sp>
    </p:spTree>
    <p:extLst>
      <p:ext uri="{BB962C8B-B14F-4D97-AF65-F5344CB8AC3E}">
        <p14:creationId xmlns:p14="http://schemas.microsoft.com/office/powerpoint/2010/main" val="2075985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show="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2019897" y="8631"/>
            <a:ext cx="5627812" cy="736600"/>
          </a:xfrm>
        </p:spPr>
        <p:txBody>
          <a:bodyPr/>
          <a:lstStyle/>
          <a:p>
            <a:r>
              <a:rPr lang="es-PY" sz="4300" noProof="1">
                <a:latin typeface="Adobe Fangsong Std R" panose="02020400000000000000" pitchFamily="18" charset="-128"/>
                <a:ea typeface="Adobe Fangsong Std R" panose="02020400000000000000" pitchFamily="18" charset="-128"/>
              </a:rPr>
              <a:t>Framework de Gartner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862" y="1042987"/>
            <a:ext cx="8448675" cy="5686425"/>
          </a:xfrm>
          <a:prstGeom prst="rect">
            <a:avLst/>
          </a:prstGeom>
        </p:spPr>
      </p:pic>
    </p:spTree>
    <p:extLst>
      <p:ext uri="{BB962C8B-B14F-4D97-AF65-F5344CB8AC3E}">
        <p14:creationId xmlns:p14="http://schemas.microsoft.com/office/powerpoint/2010/main" val="839961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694186" y="0"/>
            <a:ext cx="8853054" cy="736600"/>
          </a:xfrm>
        </p:spPr>
        <p:txBody>
          <a:bodyPr/>
          <a:lstStyle/>
          <a:p>
            <a:r>
              <a:rPr lang="ES-PY" sz="4300" noProof="1">
                <a:ea typeface="Adobe Fangsong Std R" panose="02020400000000000000" pitchFamily="18" charset="-128"/>
              </a:rPr>
              <a:t>Cuadrante Mágico de Gartner</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930" y="725348"/>
            <a:ext cx="6843565" cy="7047052"/>
          </a:xfrm>
          <a:prstGeom prst="rect">
            <a:avLst/>
          </a:prstGeom>
        </p:spPr>
      </p:pic>
    </p:spTree>
    <p:extLst>
      <p:ext uri="{BB962C8B-B14F-4D97-AF65-F5344CB8AC3E}">
        <p14:creationId xmlns:p14="http://schemas.microsoft.com/office/powerpoint/2010/main" val="1122523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EU3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18"/>
          <p:cNvSpPr>
            <a:spLocks noGrp="1"/>
          </p:cNvSpPr>
          <p:nvPr>
            <p:ph type="body" sz="quarter" idx="14"/>
          </p:nvPr>
        </p:nvSpPr>
        <p:spPr>
          <a:xfrm>
            <a:off x="5584590" y="371736"/>
            <a:ext cx="2752586" cy="736600"/>
          </a:xfrm>
        </p:spPr>
        <p:txBody>
          <a:bodyPr/>
          <a:lstStyle/>
          <a:p>
            <a:r>
              <a:rPr lang="es-PY" sz="4300" noProof="1">
                <a:latin typeface="Adobe Fangsong Std R" panose="02020400000000000000" pitchFamily="18" charset="-128"/>
                <a:ea typeface="Adobe Fangsong Std R" panose="02020400000000000000" pitchFamily="18" charset="-128"/>
              </a:rPr>
              <a:t>Tableau</a:t>
            </a:r>
          </a:p>
        </p:txBody>
      </p:sp>
    </p:spTree>
    <p:extLst>
      <p:ext uri="{BB962C8B-B14F-4D97-AF65-F5344CB8AC3E}">
        <p14:creationId xmlns:p14="http://schemas.microsoft.com/office/powerpoint/2010/main" val="22173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show="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solidFill>
                  <a:srgbClr val="F24F4F"/>
                </a:solidFill>
              </a:rPr>
              <a:t>Qué</a:t>
            </a:r>
            <a:r>
              <a:rPr lang="es-PY" sz="4300" noProof="1"/>
              <a:t>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23527"/>
            <a:ext cx="10337173" cy="5674677"/>
          </a:xfrm>
          <a:prstGeom prst="rect">
            <a:avLst/>
          </a:prstGeom>
        </p:spPr>
      </p:pic>
    </p:spTree>
    <p:extLst>
      <p:ext uri="{BB962C8B-B14F-4D97-AF65-F5344CB8AC3E}">
        <p14:creationId xmlns:p14="http://schemas.microsoft.com/office/powerpoint/2010/main" val="3094173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2" descr="EU3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773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2" descr="EU3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122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EU34.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88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38" name="Picture 2" descr="EU3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776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Formula Tasa de crecimiento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997" y="2972948"/>
            <a:ext cx="8277413" cy="1545575"/>
          </a:xfrm>
          <a:prstGeom prst="rect">
            <a:avLst/>
          </a:prstGeom>
        </p:spPr>
      </p:pic>
    </p:spTree>
    <p:extLst>
      <p:ext uri="{BB962C8B-B14F-4D97-AF65-F5344CB8AC3E}">
        <p14:creationId xmlns:p14="http://schemas.microsoft.com/office/powerpoint/2010/main" val="173065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spTree>
    <p:extLst>
      <p:ext uri="{BB962C8B-B14F-4D97-AF65-F5344CB8AC3E}">
        <p14:creationId xmlns:p14="http://schemas.microsoft.com/office/powerpoint/2010/main" val="470818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 y="0"/>
            <a:ext cx="10058401" cy="7702587"/>
          </a:xfrm>
          <a:prstGeom prst="rect">
            <a:avLst/>
          </a:prstGeom>
        </p:spPr>
      </p:pic>
    </p:spTree>
    <p:extLst>
      <p:ext uri="{BB962C8B-B14F-4D97-AF65-F5344CB8AC3E}">
        <p14:creationId xmlns:p14="http://schemas.microsoft.com/office/powerpoint/2010/main" val="3390241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10517803" y="1106395"/>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10523033"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spTree>
    <p:extLst>
      <p:ext uri="{BB962C8B-B14F-4D97-AF65-F5344CB8AC3E}">
        <p14:creationId xmlns:p14="http://schemas.microsoft.com/office/powerpoint/2010/main" val="375340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10517803" y="1106395"/>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2826833" y="2263588"/>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8" name="Straight Arrow Connector 17"/>
          <p:cNvCxnSpPr/>
          <p:nvPr/>
        </p:nvCxnSpPr>
        <p:spPr>
          <a:xfrm flipH="1">
            <a:off x="843791" y="3105150"/>
            <a:ext cx="1914525" cy="1276350"/>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2051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3435686" y="2235948"/>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10523033"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5"/>
          <p:cNvCxnSpPr/>
          <p:nvPr/>
        </p:nvCxnSpPr>
        <p:spPr>
          <a:xfrm flipH="1">
            <a:off x="1515595" y="3105150"/>
            <a:ext cx="1914525" cy="1276350"/>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6788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12" name="Imagen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061" y="2246282"/>
            <a:ext cx="7805944" cy="4355601"/>
          </a:xfrm>
          <a:prstGeom prst="rect">
            <a:avLst/>
          </a:prstGeom>
        </p:spPr>
      </p:pic>
    </p:spTree>
    <p:extLst>
      <p:ext uri="{BB962C8B-B14F-4D97-AF65-F5344CB8AC3E}">
        <p14:creationId xmlns:p14="http://schemas.microsoft.com/office/powerpoint/2010/main" val="1776521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2820841" y="224645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10517803" y="1106395"/>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10523033"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5"/>
          <p:cNvCxnSpPr/>
          <p:nvPr/>
        </p:nvCxnSpPr>
        <p:spPr>
          <a:xfrm flipH="1">
            <a:off x="835010" y="2744367"/>
            <a:ext cx="1914525" cy="1276350"/>
          </a:xfrm>
          <a:prstGeom prst="straightConnector1">
            <a:avLst/>
          </a:prstGeom>
          <a:ln w="41275">
            <a:solidFill>
              <a:srgbClr val="C8C949"/>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890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3419097" y="2472624"/>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10517803" y="1106395"/>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10523033"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5"/>
          <p:cNvCxnSpPr/>
          <p:nvPr/>
        </p:nvCxnSpPr>
        <p:spPr>
          <a:xfrm flipH="1">
            <a:off x="1488153" y="3266881"/>
            <a:ext cx="1914525" cy="1276350"/>
          </a:xfrm>
          <a:prstGeom prst="straightConnector1">
            <a:avLst/>
          </a:prstGeom>
          <a:ln w="41275">
            <a:solidFill>
              <a:srgbClr val="C8C949"/>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794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0312837" y="3321879"/>
            <a:ext cx="3924371" cy="923330"/>
          </a:xfrm>
          <a:prstGeom prst="rect">
            <a:avLst/>
          </a:prstGeom>
          <a:noFill/>
          <a:ln>
            <a:solidFill>
              <a:schemeClr val="bg2">
                <a:lumMod val="75000"/>
              </a:schemeClr>
            </a:solidFill>
          </a:ln>
        </p:spPr>
        <p:txBody>
          <a:bodyPr wrap="square" rtlCol="0">
            <a:spAutoFit/>
          </a:bodyPr>
          <a:lstStyle/>
          <a:p>
            <a:r>
              <a:rPr lang="es-ES" b="1" dirty="0">
                <a:solidFill>
                  <a:schemeClr val="bg2">
                    <a:lumMod val="75000"/>
                  </a:schemeClr>
                </a:solidFill>
              </a:rPr>
              <a:t>Indicador de pronóstico: </a:t>
            </a:r>
            <a:r>
              <a:rPr lang="es-ES" b="1" dirty="0"/>
              <a:t>	Cálculo</a:t>
            </a:r>
            <a:br>
              <a:rPr lang="es-ES" dirty="0"/>
            </a:br>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Consumo(</a:t>
            </a:r>
            <a:r>
              <a:rPr lang="es-ES" b="1" dirty="0" err="1">
                <a:solidFill>
                  <a:schemeClr val="bg2">
                    <a:lumMod val="75000"/>
                  </a:schemeClr>
                </a:solidFill>
              </a:rPr>
              <a:t>MWh</a:t>
            </a:r>
            <a:r>
              <a:rPr lang="es-ES" b="1" dirty="0">
                <a:solidFill>
                  <a:schemeClr val="bg2">
                    <a:lumMod val="75000"/>
                  </a:schemeClr>
                </a:solidFill>
              </a:rPr>
              <a:t>): </a:t>
            </a:r>
            <a:r>
              <a:rPr lang="es-ES" b="1" dirty="0"/>
              <a:t>		16.593.716</a:t>
            </a:r>
          </a:p>
        </p:txBody>
      </p:sp>
    </p:spTree>
    <p:extLst>
      <p:ext uri="{BB962C8B-B14F-4D97-AF65-F5344CB8AC3E}">
        <p14:creationId xmlns:p14="http://schemas.microsoft.com/office/powerpoint/2010/main" val="4015961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735765" y="2425767"/>
            <a:ext cx="3924371" cy="923330"/>
          </a:xfrm>
          <a:prstGeom prst="rect">
            <a:avLst/>
          </a:prstGeom>
          <a:noFill/>
          <a:ln>
            <a:solidFill>
              <a:schemeClr val="bg2">
                <a:lumMod val="75000"/>
              </a:schemeClr>
            </a:solidFill>
          </a:ln>
        </p:spPr>
        <p:txBody>
          <a:bodyPr wrap="square" rtlCol="0">
            <a:spAutoFit/>
          </a:bodyPr>
          <a:lstStyle/>
          <a:p>
            <a:r>
              <a:rPr lang="es-ES" b="1" dirty="0">
                <a:solidFill>
                  <a:schemeClr val="bg2">
                    <a:lumMod val="75000"/>
                  </a:schemeClr>
                </a:solidFill>
              </a:rPr>
              <a:t>Indicador de pronóstico: </a:t>
            </a:r>
            <a:r>
              <a:rPr lang="es-ES" b="1" dirty="0"/>
              <a:t>	Cálculo</a:t>
            </a:r>
            <a:br>
              <a:rPr lang="es-ES" dirty="0"/>
            </a:br>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Consumo(</a:t>
            </a:r>
            <a:r>
              <a:rPr lang="es-ES" b="1" dirty="0" err="1">
                <a:solidFill>
                  <a:schemeClr val="bg2">
                    <a:lumMod val="75000"/>
                  </a:schemeClr>
                </a:solidFill>
              </a:rPr>
              <a:t>MWh</a:t>
            </a:r>
            <a:r>
              <a:rPr lang="es-ES" b="1" dirty="0">
                <a:solidFill>
                  <a:schemeClr val="bg2">
                    <a:lumMod val="75000"/>
                  </a:schemeClr>
                </a:solidFill>
              </a:rPr>
              <a:t>): </a:t>
            </a:r>
            <a:r>
              <a:rPr lang="es-ES" b="1" dirty="0"/>
              <a:t>		16.593.716</a:t>
            </a:r>
          </a:p>
        </p:txBody>
      </p:sp>
      <p:cxnSp>
        <p:nvCxnSpPr>
          <p:cNvPr id="14" name="Straight Arrow Connector 13"/>
          <p:cNvCxnSpPr/>
          <p:nvPr/>
        </p:nvCxnSpPr>
        <p:spPr>
          <a:xfrm>
            <a:off x="5760720" y="2926080"/>
            <a:ext cx="2596896" cy="1"/>
          </a:xfrm>
          <a:prstGeom prst="straightConnector1">
            <a:avLst/>
          </a:prstGeom>
          <a:ln w="41275">
            <a:solidFill>
              <a:srgbClr val="97DF89"/>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9338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62253" y="1337265"/>
            <a:ext cx="5965372"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del importe facturado: </a:t>
            </a:r>
            <a:r>
              <a:rPr lang="es-ES" dirty="0"/>
              <a:t>	</a:t>
            </a:r>
            <a:r>
              <a:rPr lang="es-ES" b="1" dirty="0"/>
              <a:t>34,03%</a:t>
            </a:r>
            <a:br>
              <a:rPr lang="es-ES" dirty="0"/>
            </a:br>
            <a:r>
              <a:rPr lang="es-ES" b="1" dirty="0">
                <a:solidFill>
                  <a:schemeClr val="bg2">
                    <a:lumMod val="75000"/>
                  </a:schemeClr>
                </a:solidFill>
              </a:rPr>
              <a:t>Importe (GS): </a:t>
            </a:r>
            <a:r>
              <a:rPr lang="es-ES" b="1" dirty="0"/>
              <a:t>				950.690.247</a:t>
            </a:r>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spTree>
    <p:extLst>
      <p:ext uri="{BB962C8B-B14F-4D97-AF65-F5344CB8AC3E}">
        <p14:creationId xmlns:p14="http://schemas.microsoft.com/office/powerpoint/2010/main" val="2200186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3617540" y="185121"/>
            <a:ext cx="5965372"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del importe facturado: </a:t>
            </a:r>
            <a:r>
              <a:rPr lang="es-ES" dirty="0"/>
              <a:t>	</a:t>
            </a:r>
            <a:r>
              <a:rPr lang="es-ES" b="1" dirty="0"/>
              <a:t>34,03%</a:t>
            </a:r>
            <a:br>
              <a:rPr lang="es-ES" dirty="0"/>
            </a:br>
            <a:r>
              <a:rPr lang="es-ES" b="1" dirty="0">
                <a:solidFill>
                  <a:schemeClr val="bg2">
                    <a:lumMod val="75000"/>
                  </a:schemeClr>
                </a:solidFill>
              </a:rPr>
              <a:t>Importe (GS): </a:t>
            </a:r>
            <a:r>
              <a:rPr lang="es-ES" b="1" dirty="0"/>
              <a:t>				950.690.247</a:t>
            </a:r>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flipH="1">
            <a:off x="1670858" y="804672"/>
            <a:ext cx="1840438" cy="428679"/>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287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62253" y="1337265"/>
            <a:ext cx="5965372"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del importe facturado: </a:t>
            </a:r>
            <a:r>
              <a:rPr lang="es-ES" dirty="0"/>
              <a:t>	</a:t>
            </a:r>
            <a:r>
              <a:rPr lang="es-ES" b="1" dirty="0"/>
              <a:t>34,03%</a:t>
            </a:r>
            <a:br>
              <a:rPr lang="es-ES" dirty="0"/>
            </a:br>
            <a:r>
              <a:rPr lang="es-ES" b="1" dirty="0">
                <a:solidFill>
                  <a:schemeClr val="bg2">
                    <a:lumMod val="75000"/>
                  </a:schemeClr>
                </a:solidFill>
              </a:rPr>
              <a:t>Importe (GS): </a:t>
            </a:r>
            <a:r>
              <a:rPr lang="es-ES" b="1" dirty="0"/>
              <a:t>				950.690.247</a:t>
            </a:r>
          </a:p>
        </p:txBody>
      </p:sp>
      <p:sp>
        <p:nvSpPr>
          <p:cNvPr id="13" name="TextBox 12"/>
          <p:cNvSpPr txBox="1"/>
          <p:nvPr/>
        </p:nvSpPr>
        <p:spPr>
          <a:xfrm>
            <a:off x="1811963" y="151904"/>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flipH="1">
            <a:off x="3108960" y="1188720"/>
            <a:ext cx="2578609" cy="4023360"/>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4988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0"/>
            <a:ext cx="10289180" cy="7772400"/>
          </a:xfrm>
          <a:prstGeom prst="rect">
            <a:avLst/>
          </a:prstGeom>
        </p:spPr>
      </p:pic>
    </p:spTree>
    <p:extLst>
      <p:ext uri="{BB962C8B-B14F-4D97-AF65-F5344CB8AC3E}">
        <p14:creationId xmlns:p14="http://schemas.microsoft.com/office/powerpoint/2010/main" val="4071631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0"/>
            <a:ext cx="10058401" cy="7639050"/>
          </a:xfrm>
          <a:prstGeom prst="rect">
            <a:avLst/>
          </a:prstGeom>
        </p:spPr>
      </p:pic>
    </p:spTree>
    <p:extLst>
      <p:ext uri="{BB962C8B-B14F-4D97-AF65-F5344CB8AC3E}">
        <p14:creationId xmlns:p14="http://schemas.microsoft.com/office/powerpoint/2010/main" val="993603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
            <a:ext cx="10058400" cy="7814395"/>
          </a:xfrm>
          <a:prstGeom prst="rect">
            <a:avLst/>
          </a:prstGeom>
        </p:spPr>
      </p:pic>
    </p:spTree>
    <p:extLst>
      <p:ext uri="{BB962C8B-B14F-4D97-AF65-F5344CB8AC3E}">
        <p14:creationId xmlns:p14="http://schemas.microsoft.com/office/powerpoint/2010/main" val="2470087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061" y="2755556"/>
            <a:ext cx="7608926" cy="2162023"/>
          </a:xfrm>
          <a:prstGeom prst="rect">
            <a:avLst/>
          </a:prstGeom>
        </p:spPr>
      </p:pic>
    </p:spTree>
    <p:extLst>
      <p:ext uri="{BB962C8B-B14F-4D97-AF65-F5344CB8AC3E}">
        <p14:creationId xmlns:p14="http://schemas.microsoft.com/office/powerpoint/2010/main" val="8908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75671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0000" y="-2196000"/>
            <a:ext cx="18446400" cy="13635088"/>
          </a:xfrm>
          <a:prstGeom prst="rect">
            <a:avLst/>
          </a:prstGeom>
        </p:spPr>
      </p:pic>
    </p:spTree>
    <p:extLst>
      <p:ext uri="{BB962C8B-B14F-4D97-AF65-F5344CB8AC3E}">
        <p14:creationId xmlns:p14="http://schemas.microsoft.com/office/powerpoint/2010/main" val="2540297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097153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5375"/>
            <a:ext cx="10058400" cy="7608278"/>
          </a:xfrm>
          <a:prstGeom prst="rect">
            <a:avLst/>
          </a:prstGeom>
        </p:spPr>
      </p:pic>
    </p:spTree>
    <p:extLst>
      <p:ext uri="{BB962C8B-B14F-4D97-AF65-F5344CB8AC3E}">
        <p14:creationId xmlns:p14="http://schemas.microsoft.com/office/powerpoint/2010/main" val="3220587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456927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7934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65877"/>
            <a:ext cx="10058400" cy="7608278"/>
          </a:xfrm>
          <a:prstGeom prst="rect">
            <a:avLst/>
          </a:prstGeom>
        </p:spPr>
      </p:pic>
      <p:sp>
        <p:nvSpPr>
          <p:cNvPr id="7" name="Rectangle 6"/>
          <p:cNvSpPr/>
          <p:nvPr/>
        </p:nvSpPr>
        <p:spPr>
          <a:xfrm>
            <a:off x="-1080525" y="5456905"/>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1169015" y="-914398"/>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4660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3200" noProof="1">
                <a:latin typeface="Adobe Fangsong Std R" panose="02020400000000000000" pitchFamily="18" charset="-128"/>
                <a:ea typeface="Adobe Fangsong Std R" panose="02020400000000000000" pitchFamily="18" charset="-128"/>
              </a:rPr>
              <a:t>¿</a:t>
            </a:r>
            <a:r>
              <a:rPr lang="es-PY" sz="3200" noProof="1"/>
              <a:t>Datos, información y Conocimiento</a:t>
            </a:r>
            <a:r>
              <a:rPr lang="es-PY" sz="3200" noProof="1">
                <a:latin typeface="Adobe Fangsong Std R" panose="02020400000000000000" pitchFamily="18" charset="-128"/>
                <a:ea typeface="Adobe Fangsong Std R" panose="02020400000000000000" pitchFamily="18" charset="-128"/>
              </a:rPr>
              <a:t>?</a:t>
            </a:r>
          </a:p>
        </p:txBody>
      </p:sp>
      <p:graphicFrame>
        <p:nvGraphicFramePr>
          <p:cNvPr id="4" name="Diagrama 3"/>
          <p:cNvGraphicFramePr/>
          <p:nvPr>
            <p:extLst>
              <p:ext uri="{D42A27DB-BD31-4B8C-83A1-F6EECF244321}">
                <p14:modId xmlns:p14="http://schemas.microsoft.com/office/powerpoint/2010/main" val="2107685325"/>
              </p:ext>
            </p:extLst>
          </p:nvPr>
        </p:nvGraphicFramePr>
        <p:xfrm>
          <a:off x="1676400" y="1651000"/>
          <a:ext cx="6705600" cy="447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1927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3200" noProof="1">
                <a:latin typeface="Adobe Fangsong Std R" panose="02020400000000000000" pitchFamily="18" charset="-128"/>
                <a:ea typeface="Adobe Fangsong Std R" panose="02020400000000000000" pitchFamily="18" charset="-128"/>
              </a:rPr>
              <a:t>¿</a:t>
            </a:r>
            <a:r>
              <a:rPr lang="es-PY" sz="3200" noProof="1"/>
              <a:t>Datos, información y Conocimiento</a:t>
            </a:r>
            <a:r>
              <a:rPr lang="es-PY" sz="3200" noProof="1">
                <a:latin typeface="Adobe Fangsong Std R" panose="02020400000000000000" pitchFamily="18" charset="-128"/>
                <a:ea typeface="Adobe Fangsong Std R" panose="02020400000000000000" pitchFamily="18" charset="-128"/>
              </a:rPr>
              <a:t>?</a:t>
            </a:r>
          </a:p>
        </p:txBody>
      </p:sp>
      <p:sp>
        <p:nvSpPr>
          <p:cNvPr id="20" name="Text Placeholder 77"/>
          <p:cNvSpPr>
            <a:spLocks noGrp="1"/>
          </p:cNvSpPr>
          <p:nvPr>
            <p:ph type="body" sz="quarter" idx="4294967295"/>
          </p:nvPr>
        </p:nvSpPr>
        <p:spPr>
          <a:xfrm>
            <a:off x="1913076" y="3768158"/>
            <a:ext cx="5980991" cy="477483"/>
          </a:xfrm>
          <a:prstGeom prst="rect">
            <a:avLst/>
          </a:prstGeom>
        </p:spPr>
        <p:txBody>
          <a:bodyPr/>
          <a:lstStyle/>
          <a:p>
            <a:r>
              <a:rPr lang="en-US" dirty="0"/>
              <a:t> </a:t>
            </a:r>
            <a:r>
              <a:rPr lang="es-PY" dirty="0"/>
              <a:t>09:00 120/80, 10:00 150/90, 11:00 160/100</a:t>
            </a:r>
            <a:endParaRPr lang="en-US" dirty="0"/>
          </a:p>
        </p:txBody>
      </p:sp>
    </p:spTree>
    <p:extLst>
      <p:ext uri="{BB962C8B-B14F-4D97-AF65-F5344CB8AC3E}">
        <p14:creationId xmlns:p14="http://schemas.microsoft.com/office/powerpoint/2010/main" val="1181770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3200" noProof="1">
                <a:latin typeface="Adobe Fangsong Std R" panose="02020400000000000000" pitchFamily="18" charset="-128"/>
                <a:ea typeface="Adobe Fangsong Std R" panose="02020400000000000000" pitchFamily="18" charset="-128"/>
              </a:rPr>
              <a:t>¿</a:t>
            </a:r>
            <a:r>
              <a:rPr lang="es-PY" sz="3200" noProof="1"/>
              <a:t>Datos, información y Conocimiento</a:t>
            </a:r>
            <a:r>
              <a:rPr lang="es-PY" sz="3200" noProof="1">
                <a:latin typeface="Adobe Fangsong Std R" panose="02020400000000000000" pitchFamily="18" charset="-128"/>
                <a:ea typeface="Adobe Fangsong Std R" panose="02020400000000000000" pitchFamily="18" charset="-128"/>
              </a:rPr>
              <a:t>?</a:t>
            </a:r>
          </a:p>
        </p:txBody>
      </p:sp>
      <p:graphicFrame>
        <p:nvGraphicFramePr>
          <p:cNvPr id="14" name="Tabla 13"/>
          <p:cNvGraphicFramePr>
            <a:graphicFrameLocks noGrp="1"/>
          </p:cNvGraphicFramePr>
          <p:nvPr>
            <p:extLst>
              <p:ext uri="{D42A27DB-BD31-4B8C-83A1-F6EECF244321}">
                <p14:modId xmlns:p14="http://schemas.microsoft.com/office/powerpoint/2010/main" val="3219316676"/>
              </p:ext>
            </p:extLst>
          </p:nvPr>
        </p:nvGraphicFramePr>
        <p:xfrm>
          <a:off x="3251226" y="3523007"/>
          <a:ext cx="3958281" cy="1572768"/>
        </p:xfrm>
        <a:graphic>
          <a:graphicData uri="http://schemas.openxmlformats.org/drawingml/2006/table">
            <a:tbl>
              <a:tblPr firstRow="1" bandRow="1">
                <a:tableStyleId>{5C22544A-7EE6-4342-B048-85BDC9FD1C3A}</a:tableStyleId>
              </a:tblPr>
              <a:tblGrid>
                <a:gridCol w="881448">
                  <a:extLst>
                    <a:ext uri="{9D8B030D-6E8A-4147-A177-3AD203B41FA5}">
                      <a16:colId xmlns:a16="http://schemas.microsoft.com/office/drawing/2014/main" val="2400718974"/>
                    </a:ext>
                  </a:extLst>
                </a:gridCol>
                <a:gridCol w="3076833">
                  <a:extLst>
                    <a:ext uri="{9D8B030D-6E8A-4147-A177-3AD203B41FA5}">
                      <a16:colId xmlns:a16="http://schemas.microsoft.com/office/drawing/2014/main" val="2652223293"/>
                    </a:ext>
                  </a:extLst>
                </a:gridCol>
              </a:tblGrid>
              <a:tr h="370840">
                <a:tc>
                  <a:txBody>
                    <a:bodyPr/>
                    <a:lstStyle/>
                    <a:p>
                      <a:pPr algn="ctr"/>
                      <a:r>
                        <a:rPr lang="es-PY" dirty="0"/>
                        <a:t>Hora</a:t>
                      </a:r>
                    </a:p>
                  </a:txBody>
                  <a:tcPr/>
                </a:tc>
                <a:tc>
                  <a:txBody>
                    <a:bodyPr/>
                    <a:lstStyle/>
                    <a:p>
                      <a:pPr algn="ctr"/>
                      <a:r>
                        <a:rPr lang="es-PY" dirty="0"/>
                        <a:t>Lectura</a:t>
                      </a:r>
                      <a:r>
                        <a:rPr lang="es-PY" baseline="0" dirty="0"/>
                        <a:t> presión arterial</a:t>
                      </a:r>
                      <a:endParaRPr lang="es-PY" dirty="0"/>
                    </a:p>
                  </a:txBody>
                  <a:tcPr anchor="ctr"/>
                </a:tc>
                <a:extLst>
                  <a:ext uri="{0D108BD9-81ED-4DB2-BD59-A6C34878D82A}">
                    <a16:rowId xmlns:a16="http://schemas.microsoft.com/office/drawing/2014/main" val="313097846"/>
                  </a:ext>
                </a:extLst>
              </a:tr>
              <a:tr h="370840">
                <a:tc>
                  <a:txBody>
                    <a:bodyPr/>
                    <a:lstStyle/>
                    <a:p>
                      <a:pPr algn="ctr"/>
                      <a:r>
                        <a:rPr lang="es-PY" dirty="0"/>
                        <a:t>09:00</a:t>
                      </a:r>
                    </a:p>
                  </a:txBody>
                  <a:tcPr/>
                </a:tc>
                <a:tc>
                  <a:txBody>
                    <a:bodyPr/>
                    <a:lstStyle/>
                    <a:p>
                      <a:pPr algn="ctr"/>
                      <a:r>
                        <a:rPr lang="es-PY" dirty="0"/>
                        <a:t>120/80</a:t>
                      </a:r>
                    </a:p>
                  </a:txBody>
                  <a:tcPr anchor="ctr"/>
                </a:tc>
                <a:extLst>
                  <a:ext uri="{0D108BD9-81ED-4DB2-BD59-A6C34878D82A}">
                    <a16:rowId xmlns:a16="http://schemas.microsoft.com/office/drawing/2014/main" val="256503769"/>
                  </a:ext>
                </a:extLst>
              </a:tr>
              <a:tr h="370840">
                <a:tc>
                  <a:txBody>
                    <a:bodyPr/>
                    <a:lstStyle/>
                    <a:p>
                      <a:pPr marL="0" marR="0" lvl="0" indent="0" algn="ctr" defTabSz="1005840" rtl="0" eaLnBrk="1" fontAlgn="auto" latinLnBrk="0" hangingPunct="1">
                        <a:lnSpc>
                          <a:spcPct val="100000"/>
                        </a:lnSpc>
                        <a:spcBef>
                          <a:spcPts val="0"/>
                        </a:spcBef>
                        <a:spcAft>
                          <a:spcPts val="0"/>
                        </a:spcAft>
                        <a:buClrTx/>
                        <a:buSzTx/>
                        <a:buFontTx/>
                        <a:buNone/>
                        <a:tabLst/>
                        <a:defRPr/>
                      </a:pPr>
                      <a:r>
                        <a:rPr lang="es-PY" dirty="0"/>
                        <a:t>10:00</a:t>
                      </a:r>
                    </a:p>
                  </a:txBody>
                  <a:tcPr/>
                </a:tc>
                <a:tc>
                  <a:txBody>
                    <a:bodyPr/>
                    <a:lstStyle/>
                    <a:p>
                      <a:pPr algn="ctr"/>
                      <a:r>
                        <a:rPr lang="es-PY" dirty="0"/>
                        <a:t>150/90</a:t>
                      </a:r>
                    </a:p>
                  </a:txBody>
                  <a:tcPr anchor="ctr"/>
                </a:tc>
                <a:extLst>
                  <a:ext uri="{0D108BD9-81ED-4DB2-BD59-A6C34878D82A}">
                    <a16:rowId xmlns:a16="http://schemas.microsoft.com/office/drawing/2014/main" val="3266583977"/>
                  </a:ext>
                </a:extLst>
              </a:tr>
              <a:tr h="370840">
                <a:tc>
                  <a:txBody>
                    <a:bodyPr/>
                    <a:lstStyle/>
                    <a:p>
                      <a:pPr marL="0" marR="0" lvl="0" indent="0" algn="ctr" defTabSz="1005840" rtl="0" eaLnBrk="1" fontAlgn="auto" latinLnBrk="0" hangingPunct="1">
                        <a:lnSpc>
                          <a:spcPct val="100000"/>
                        </a:lnSpc>
                        <a:spcBef>
                          <a:spcPts val="0"/>
                        </a:spcBef>
                        <a:spcAft>
                          <a:spcPts val="0"/>
                        </a:spcAft>
                        <a:buClrTx/>
                        <a:buSzTx/>
                        <a:buFontTx/>
                        <a:buNone/>
                        <a:tabLst/>
                        <a:defRPr/>
                      </a:pPr>
                      <a:r>
                        <a:rPr lang="es-PY" dirty="0"/>
                        <a:t>11:00</a:t>
                      </a:r>
                    </a:p>
                  </a:txBody>
                  <a:tcPr/>
                </a:tc>
                <a:tc>
                  <a:txBody>
                    <a:bodyPr/>
                    <a:lstStyle/>
                    <a:p>
                      <a:pPr algn="ctr"/>
                      <a:r>
                        <a:rPr lang="es-PY" dirty="0"/>
                        <a:t>160/100</a:t>
                      </a:r>
                    </a:p>
                  </a:txBody>
                  <a:tcPr anchor="ctr"/>
                </a:tc>
                <a:extLst>
                  <a:ext uri="{0D108BD9-81ED-4DB2-BD59-A6C34878D82A}">
                    <a16:rowId xmlns:a16="http://schemas.microsoft.com/office/drawing/2014/main" val="428906295"/>
                  </a:ext>
                </a:extLst>
              </a:tr>
            </a:tbl>
          </a:graphicData>
        </a:graphic>
      </p:graphicFrame>
    </p:spTree>
    <p:extLst>
      <p:ext uri="{BB962C8B-B14F-4D97-AF65-F5344CB8AC3E}">
        <p14:creationId xmlns:p14="http://schemas.microsoft.com/office/powerpoint/2010/main" val="2017150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3200" noProof="1">
                <a:latin typeface="Adobe Fangsong Std R" panose="02020400000000000000" pitchFamily="18" charset="-128"/>
                <a:ea typeface="Adobe Fangsong Std R" panose="02020400000000000000" pitchFamily="18" charset="-128"/>
              </a:rPr>
              <a:t>¿</a:t>
            </a:r>
            <a:r>
              <a:rPr lang="es-PY" sz="3200" noProof="1"/>
              <a:t>Datos, información y Conocimiento</a:t>
            </a:r>
            <a:r>
              <a:rPr lang="es-PY" sz="3200" noProof="1">
                <a:latin typeface="Adobe Fangsong Std R" panose="02020400000000000000" pitchFamily="18" charset="-128"/>
                <a:ea typeface="Adobe Fangsong Std R" panose="02020400000000000000" pitchFamily="18" charset="-128"/>
              </a:rPr>
              <a:t>?</a:t>
            </a:r>
          </a:p>
        </p:txBody>
      </p:sp>
      <p:sp>
        <p:nvSpPr>
          <p:cNvPr id="17" name="CuadroTexto 16"/>
          <p:cNvSpPr txBox="1"/>
          <p:nvPr/>
        </p:nvSpPr>
        <p:spPr>
          <a:xfrm>
            <a:off x="899926" y="2514579"/>
            <a:ext cx="8619860" cy="923330"/>
          </a:xfrm>
          <a:prstGeom prst="rect">
            <a:avLst/>
          </a:prstGeom>
          <a:noFill/>
        </p:spPr>
        <p:txBody>
          <a:bodyPr wrap="none" rtlCol="0">
            <a:spAutoFit/>
          </a:bodyPr>
          <a:lstStyle/>
          <a:p>
            <a:r>
              <a:rPr lang="es-PY" dirty="0"/>
              <a:t>El doctor puede utilizar su conocimiento sobre presión arterial y puede verificar en las lecturas</a:t>
            </a:r>
            <a:br>
              <a:rPr lang="es-PY" dirty="0"/>
            </a:br>
            <a:r>
              <a:rPr lang="es-PY" dirty="0"/>
              <a:t>del paciente si está empeorando o no. Las drogas pueden entonces ser administradas </a:t>
            </a:r>
            <a:br>
              <a:rPr lang="es-PY" dirty="0"/>
            </a:br>
            <a:r>
              <a:rPr lang="es-PY" dirty="0"/>
              <a:t>para reducir la presión arterial.</a:t>
            </a:r>
          </a:p>
        </p:txBody>
      </p:sp>
    </p:spTree>
    <p:extLst>
      <p:ext uri="{BB962C8B-B14F-4D97-AF65-F5344CB8AC3E}">
        <p14:creationId xmlns:p14="http://schemas.microsoft.com/office/powerpoint/2010/main" val="504461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Proceso ETL</a:t>
            </a:r>
            <a:r>
              <a:rPr lang="es-PY" sz="4300" noProof="1">
                <a:latin typeface="Adobe Fangsong Std R" panose="02020400000000000000" pitchFamily="18" charset="-128"/>
                <a:ea typeface="Adobe Fangsong Std R" panose="02020400000000000000" pitchFamily="18" charset="-128"/>
              </a:rPr>
              <a:t>?</a:t>
            </a:r>
          </a:p>
        </p:txBody>
      </p:sp>
      <p:graphicFrame>
        <p:nvGraphicFramePr>
          <p:cNvPr id="3" name="Diagrama 2"/>
          <p:cNvGraphicFramePr/>
          <p:nvPr>
            <p:extLst>
              <p:ext uri="{D42A27DB-BD31-4B8C-83A1-F6EECF244321}">
                <p14:modId xmlns:p14="http://schemas.microsoft.com/office/powerpoint/2010/main" val="4154788450"/>
              </p:ext>
            </p:extLst>
          </p:nvPr>
        </p:nvGraphicFramePr>
        <p:xfrm>
          <a:off x="1446538" y="1885779"/>
          <a:ext cx="6705600" cy="447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1934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Red Brochure 11 x 8.5">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Brochure.potx" id="{E914270B-3276-4F2E-8580-C3CCE9E5F702}" vid="{E9F90C9B-080A-428F-9657-A3A4573153FD}"/>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5C778C8-FE8B-44C3-ADAD-6775E8F58B7A}">
  <we:reference id="wa104379989" version="1.0.0.0" store="es-ES" storeType="OMEX"/>
  <we:alternateReferences>
    <we:reference id="WA104379989" version="1.0.0.0" store="WA10437998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977314-8297-423F-815C-299D2AF8B6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5014</Words>
  <Application>Microsoft Office PowerPoint</Application>
  <PresentationFormat>Custom</PresentationFormat>
  <Paragraphs>295</Paragraphs>
  <Slides>46</Slides>
  <Notes>42</Notes>
  <HiddenSlides>2</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46</vt:i4>
      </vt:variant>
    </vt:vector>
  </HeadingPairs>
  <TitlesOfParts>
    <vt:vector size="59" baseType="lpstr">
      <vt:lpstr>Adobe Fangsong Std R</vt:lpstr>
      <vt:lpstr>ＭＳ Ｐゴシック</vt:lpstr>
      <vt:lpstr>ＭＳ Ｐゴシック</vt:lpstr>
      <vt:lpstr>Arial</vt:lpstr>
      <vt:lpstr>Calibri</vt:lpstr>
      <vt:lpstr>Calibri Light</vt:lpstr>
      <vt:lpstr>Century Gothic</vt:lpstr>
      <vt:lpstr>Garamond</vt:lpstr>
      <vt:lpstr>Gill Sans MT</vt:lpstr>
      <vt:lpstr>Lucida Grande</vt:lpstr>
      <vt:lpstr>ヒラギノ角ゴ Pro W3</vt:lpstr>
      <vt:lpstr>Red Brochure 11 x 8.5</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keywords/>
  <cp:lastModifiedBy/>
  <cp:revision>3</cp:revision>
  <dcterms:created xsi:type="dcterms:W3CDTF">2016-08-22T19:52:24Z</dcterms:created>
  <dcterms:modified xsi:type="dcterms:W3CDTF">2016-10-29T19:32:48Z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TC038954999991</vt:lpwstr>
  </property>
</Properties>
</file>